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6" r:id="rId2"/>
  </p:sldMasterIdLst>
  <p:notesMasterIdLst>
    <p:notesMasterId r:id="rId37"/>
  </p:notesMasterIdLst>
  <p:sldIdLst>
    <p:sldId id="349" r:id="rId3"/>
    <p:sldId id="378" r:id="rId4"/>
    <p:sldId id="410" r:id="rId5"/>
    <p:sldId id="409" r:id="rId6"/>
    <p:sldId id="351" r:id="rId7"/>
    <p:sldId id="352" r:id="rId8"/>
    <p:sldId id="353" r:id="rId9"/>
    <p:sldId id="354" r:id="rId10"/>
    <p:sldId id="355" r:id="rId11"/>
    <p:sldId id="357" r:id="rId12"/>
    <p:sldId id="375" r:id="rId13"/>
    <p:sldId id="358" r:id="rId14"/>
    <p:sldId id="360" r:id="rId15"/>
    <p:sldId id="361" r:id="rId16"/>
    <p:sldId id="426" r:id="rId17"/>
    <p:sldId id="362" r:id="rId18"/>
    <p:sldId id="363" r:id="rId19"/>
    <p:sldId id="364" r:id="rId20"/>
    <p:sldId id="424" r:id="rId21"/>
    <p:sldId id="365" r:id="rId22"/>
    <p:sldId id="412" r:id="rId23"/>
    <p:sldId id="431" r:id="rId24"/>
    <p:sldId id="416" r:id="rId25"/>
    <p:sldId id="417" r:id="rId26"/>
    <p:sldId id="418" r:id="rId27"/>
    <p:sldId id="420" r:id="rId28"/>
    <p:sldId id="427" r:id="rId29"/>
    <p:sldId id="430" r:id="rId30"/>
    <p:sldId id="429" r:id="rId31"/>
    <p:sldId id="421" r:id="rId32"/>
    <p:sldId id="414" r:id="rId33"/>
    <p:sldId id="415" r:id="rId34"/>
    <p:sldId id="423" r:id="rId35"/>
    <p:sldId id="428" r:id="rId3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11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BFBFBF"/>
    <a:srgbClr val="1E9FDB"/>
    <a:srgbClr val="76D6FF"/>
    <a:srgbClr val="0094CA"/>
    <a:srgbClr val="13A1DD"/>
    <a:srgbClr val="FFFFFF"/>
    <a:srgbClr val="13A0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11" autoAdjust="0"/>
    <p:restoredTop sz="93243" autoAdjust="0"/>
  </p:normalViewPr>
  <p:slideViewPr>
    <p:cSldViewPr>
      <p:cViewPr varScale="1">
        <p:scale>
          <a:sx n="100" d="100"/>
          <a:sy n="100" d="100"/>
        </p:scale>
        <p:origin x="176" y="1512"/>
      </p:cViewPr>
      <p:guideLst>
        <p:guide pos="3840"/>
        <p:guide orient="horz" pos="11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5" d="100"/>
          <a:sy n="155" d="100"/>
        </p:scale>
        <p:origin x="-6728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F57FC-B3FF-4DF2-9417-962901C07B3B}" type="datetimeFigureOut">
              <a:rPr lang="sv-SE" smtClean="0"/>
              <a:t>2021-05-06</a:t>
            </a:fld>
            <a:endParaRPr lang="sv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A53A7-64CD-4D0E-AAE8-1AC9C79D7085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8465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A53A7-64CD-4D0E-AAE8-1AC9C79D7085}" type="slidenum">
              <a:rPr lang="sv-SE" smtClean="0"/>
              <a:t>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39534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bg>
      <p:bgPr>
        <a:solidFill>
          <a:srgbClr val="13A0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Presenter name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53336"/>
            <a:ext cx="2844800" cy="365125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D7AC81-318B-4D49-A602-9E30227C87EC}" type="datetime1">
              <a:rPr lang="en-GB" smtClean="0"/>
              <a:pPr/>
              <a:t>06/05/2021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53336"/>
            <a:ext cx="3860800" cy="365125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© European Spallation Source ERIC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53336"/>
            <a:ext cx="2844800" cy="365125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1115BC-487E-4422-894C-CB7CD3E792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Bildobjekt 7" descr="ESS-vit-logg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407" y="260651"/>
            <a:ext cx="2208245" cy="886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77A986-290F-D34E-872B-A89DF3BE59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5" b="16409"/>
          <a:stretch/>
        </p:blipFill>
        <p:spPr>
          <a:xfrm>
            <a:off x="9219135" y="260651"/>
            <a:ext cx="2972865" cy="131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8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1939"/>
            </a:lvl1pPr>
            <a:lvl2pPr>
              <a:defRPr sz="1661"/>
            </a:lvl2pPr>
            <a:lvl3pPr>
              <a:defRPr sz="1385"/>
            </a:lvl3pPr>
            <a:lvl4pPr>
              <a:defRPr sz="1247"/>
            </a:lvl4pPr>
            <a:lvl5pPr>
              <a:defRPr sz="1247"/>
            </a:lvl5pPr>
            <a:lvl6pPr>
              <a:defRPr sz="1247"/>
            </a:lvl6pPr>
            <a:lvl7pPr>
              <a:defRPr sz="1247"/>
            </a:lvl7pPr>
            <a:lvl8pPr>
              <a:defRPr sz="1247"/>
            </a:lvl8pPr>
            <a:lvl9pPr>
              <a:defRPr sz="1247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1939"/>
            </a:lvl1pPr>
            <a:lvl2pPr>
              <a:defRPr sz="1661"/>
            </a:lvl2pPr>
            <a:lvl3pPr>
              <a:defRPr sz="1385"/>
            </a:lvl3pPr>
            <a:lvl4pPr>
              <a:defRPr sz="1247"/>
            </a:lvl4pPr>
            <a:lvl5pPr>
              <a:defRPr sz="1247"/>
            </a:lvl5pPr>
            <a:lvl6pPr>
              <a:defRPr sz="1247"/>
            </a:lvl6pPr>
            <a:lvl7pPr>
              <a:defRPr sz="1247"/>
            </a:lvl7pPr>
            <a:lvl8pPr>
              <a:defRPr sz="1247"/>
            </a:lvl8pPr>
            <a:lvl9pPr>
              <a:defRPr sz="1247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5678A-D05F-FD42-9890-CCECCD9C8C54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97C7-3D02-2A4F-97AD-9EB2A99A67F0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71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609604" y="1535116"/>
            <a:ext cx="5386917" cy="639762"/>
          </a:xfrm>
        </p:spPr>
        <p:txBody>
          <a:bodyPr anchor="b"/>
          <a:lstStyle>
            <a:lvl1pPr marL="0" indent="0">
              <a:buNone/>
              <a:defRPr sz="1661" b="1"/>
            </a:lvl1pPr>
            <a:lvl2pPr marL="315314" indent="0">
              <a:buNone/>
              <a:defRPr sz="1385" b="1"/>
            </a:lvl2pPr>
            <a:lvl3pPr marL="630630" indent="0">
              <a:buNone/>
              <a:defRPr sz="1247" b="1"/>
            </a:lvl3pPr>
            <a:lvl4pPr marL="945947" indent="0">
              <a:buNone/>
              <a:defRPr sz="1108" b="1"/>
            </a:lvl4pPr>
            <a:lvl5pPr marL="1261265" indent="0">
              <a:buNone/>
              <a:defRPr sz="1108" b="1"/>
            </a:lvl5pPr>
            <a:lvl6pPr marL="1576588" indent="0">
              <a:buNone/>
              <a:defRPr sz="1108" b="1"/>
            </a:lvl6pPr>
            <a:lvl7pPr marL="1891904" indent="0">
              <a:buNone/>
              <a:defRPr sz="1108" b="1"/>
            </a:lvl7pPr>
            <a:lvl8pPr marL="2207225" indent="0">
              <a:buNone/>
              <a:defRPr sz="1108" b="1"/>
            </a:lvl8pPr>
            <a:lvl9pPr marL="2522543" indent="0">
              <a:buNone/>
              <a:defRPr sz="1108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09604" y="2174878"/>
            <a:ext cx="5386917" cy="3951288"/>
          </a:xfrm>
        </p:spPr>
        <p:txBody>
          <a:bodyPr/>
          <a:lstStyle>
            <a:lvl1pPr>
              <a:defRPr sz="1661"/>
            </a:lvl1pPr>
            <a:lvl2pPr>
              <a:defRPr sz="1385"/>
            </a:lvl2pPr>
            <a:lvl3pPr>
              <a:defRPr sz="1247"/>
            </a:lvl3pPr>
            <a:lvl4pPr>
              <a:defRPr sz="1108"/>
            </a:lvl4pPr>
            <a:lvl5pPr>
              <a:defRPr sz="1108"/>
            </a:lvl5pPr>
            <a:lvl6pPr>
              <a:defRPr sz="1108"/>
            </a:lvl6pPr>
            <a:lvl7pPr>
              <a:defRPr sz="1108"/>
            </a:lvl7pPr>
            <a:lvl8pPr>
              <a:defRPr sz="1108"/>
            </a:lvl8pPr>
            <a:lvl9pPr>
              <a:defRPr sz="1108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93374" y="1535116"/>
            <a:ext cx="5389033" cy="639762"/>
          </a:xfrm>
        </p:spPr>
        <p:txBody>
          <a:bodyPr anchor="b"/>
          <a:lstStyle>
            <a:lvl1pPr marL="0" indent="0">
              <a:buNone/>
              <a:defRPr sz="1661" b="1"/>
            </a:lvl1pPr>
            <a:lvl2pPr marL="315314" indent="0">
              <a:buNone/>
              <a:defRPr sz="1385" b="1"/>
            </a:lvl2pPr>
            <a:lvl3pPr marL="630630" indent="0">
              <a:buNone/>
              <a:defRPr sz="1247" b="1"/>
            </a:lvl3pPr>
            <a:lvl4pPr marL="945947" indent="0">
              <a:buNone/>
              <a:defRPr sz="1108" b="1"/>
            </a:lvl4pPr>
            <a:lvl5pPr marL="1261265" indent="0">
              <a:buNone/>
              <a:defRPr sz="1108" b="1"/>
            </a:lvl5pPr>
            <a:lvl6pPr marL="1576588" indent="0">
              <a:buNone/>
              <a:defRPr sz="1108" b="1"/>
            </a:lvl6pPr>
            <a:lvl7pPr marL="1891904" indent="0">
              <a:buNone/>
              <a:defRPr sz="1108" b="1"/>
            </a:lvl7pPr>
            <a:lvl8pPr marL="2207225" indent="0">
              <a:buNone/>
              <a:defRPr sz="1108" b="1"/>
            </a:lvl8pPr>
            <a:lvl9pPr marL="2522543" indent="0">
              <a:buNone/>
              <a:defRPr sz="1108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93374" y="2174878"/>
            <a:ext cx="5389033" cy="3951288"/>
          </a:xfrm>
        </p:spPr>
        <p:txBody>
          <a:bodyPr/>
          <a:lstStyle>
            <a:lvl1pPr>
              <a:defRPr sz="1661"/>
            </a:lvl1pPr>
            <a:lvl2pPr>
              <a:defRPr sz="1385"/>
            </a:lvl2pPr>
            <a:lvl3pPr>
              <a:defRPr sz="1247"/>
            </a:lvl3pPr>
            <a:lvl4pPr>
              <a:defRPr sz="1108"/>
            </a:lvl4pPr>
            <a:lvl5pPr>
              <a:defRPr sz="1108"/>
            </a:lvl5pPr>
            <a:lvl6pPr>
              <a:defRPr sz="1108"/>
            </a:lvl6pPr>
            <a:lvl7pPr>
              <a:defRPr sz="1108"/>
            </a:lvl7pPr>
            <a:lvl8pPr>
              <a:defRPr sz="1108"/>
            </a:lvl8pPr>
            <a:lvl9pPr>
              <a:defRPr sz="1108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5678A-D05F-FD42-9890-CCECCD9C8C54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97C7-3D02-2A4F-97AD-9EB2A99A67F0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844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5678A-D05F-FD42-9890-CCECCD9C8C54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97C7-3D02-2A4F-97AD-9EB2A99A67F0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216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5678A-D05F-FD42-9890-CCECCD9C8C54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97C7-3D02-2A4F-97AD-9EB2A99A67F0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342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09611" y="273052"/>
            <a:ext cx="4011084" cy="1162050"/>
          </a:xfrm>
        </p:spPr>
        <p:txBody>
          <a:bodyPr anchor="b"/>
          <a:lstStyle>
            <a:lvl1pPr algn="l">
              <a:defRPr sz="1385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766743" y="273401"/>
            <a:ext cx="6815668" cy="5853113"/>
          </a:xfrm>
        </p:spPr>
        <p:txBody>
          <a:bodyPr/>
          <a:lstStyle>
            <a:lvl1pPr>
              <a:defRPr sz="2216"/>
            </a:lvl1pPr>
            <a:lvl2pPr>
              <a:defRPr sz="1939"/>
            </a:lvl2pPr>
            <a:lvl3pPr>
              <a:defRPr sz="1661"/>
            </a:lvl3pPr>
            <a:lvl4pPr>
              <a:defRPr sz="1385"/>
            </a:lvl4pPr>
            <a:lvl5pPr>
              <a:defRPr sz="1385"/>
            </a:lvl5pPr>
            <a:lvl6pPr>
              <a:defRPr sz="1385"/>
            </a:lvl6pPr>
            <a:lvl7pPr>
              <a:defRPr sz="1385"/>
            </a:lvl7pPr>
            <a:lvl8pPr>
              <a:defRPr sz="1385"/>
            </a:lvl8pPr>
            <a:lvl9pPr>
              <a:defRPr sz="1385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609611" y="1435104"/>
            <a:ext cx="4011084" cy="4691063"/>
          </a:xfrm>
        </p:spPr>
        <p:txBody>
          <a:bodyPr/>
          <a:lstStyle>
            <a:lvl1pPr marL="0" indent="0">
              <a:buNone/>
              <a:defRPr sz="969"/>
            </a:lvl1pPr>
            <a:lvl2pPr marL="315314" indent="0">
              <a:buNone/>
              <a:defRPr sz="831"/>
            </a:lvl2pPr>
            <a:lvl3pPr marL="630630" indent="0">
              <a:buNone/>
              <a:defRPr sz="692"/>
            </a:lvl3pPr>
            <a:lvl4pPr marL="945947" indent="0">
              <a:buNone/>
              <a:defRPr sz="623"/>
            </a:lvl4pPr>
            <a:lvl5pPr marL="1261265" indent="0">
              <a:buNone/>
              <a:defRPr sz="623"/>
            </a:lvl5pPr>
            <a:lvl6pPr marL="1576588" indent="0">
              <a:buNone/>
              <a:defRPr sz="623"/>
            </a:lvl6pPr>
            <a:lvl7pPr marL="1891904" indent="0">
              <a:buNone/>
              <a:defRPr sz="623"/>
            </a:lvl7pPr>
            <a:lvl8pPr marL="2207225" indent="0">
              <a:buNone/>
              <a:defRPr sz="623"/>
            </a:lvl8pPr>
            <a:lvl9pPr marL="2522543" indent="0">
              <a:buNone/>
              <a:defRPr sz="623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5678A-D05F-FD42-9890-CCECCD9C8C54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97C7-3D02-2A4F-97AD-9EB2A99A67F0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530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2389717" y="4800603"/>
            <a:ext cx="7315200" cy="566738"/>
          </a:xfrm>
        </p:spPr>
        <p:txBody>
          <a:bodyPr anchor="b"/>
          <a:lstStyle>
            <a:lvl1pPr algn="l">
              <a:defRPr sz="1385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216"/>
            </a:lvl1pPr>
            <a:lvl2pPr marL="315314" indent="0">
              <a:buNone/>
              <a:defRPr sz="1939"/>
            </a:lvl2pPr>
            <a:lvl3pPr marL="630630" indent="0">
              <a:buNone/>
              <a:defRPr sz="1661"/>
            </a:lvl3pPr>
            <a:lvl4pPr marL="945947" indent="0">
              <a:buNone/>
              <a:defRPr sz="1385"/>
            </a:lvl4pPr>
            <a:lvl5pPr marL="1261265" indent="0">
              <a:buNone/>
              <a:defRPr sz="1385"/>
            </a:lvl5pPr>
            <a:lvl6pPr marL="1576588" indent="0">
              <a:buNone/>
              <a:defRPr sz="1385"/>
            </a:lvl6pPr>
            <a:lvl7pPr marL="1891904" indent="0">
              <a:buNone/>
              <a:defRPr sz="1385"/>
            </a:lvl7pPr>
            <a:lvl8pPr marL="2207225" indent="0">
              <a:buNone/>
              <a:defRPr sz="1385"/>
            </a:lvl8pPr>
            <a:lvl9pPr marL="2522543" indent="0">
              <a:buNone/>
              <a:defRPr sz="1385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2"/>
          </a:xfrm>
        </p:spPr>
        <p:txBody>
          <a:bodyPr/>
          <a:lstStyle>
            <a:lvl1pPr marL="0" indent="0">
              <a:buNone/>
              <a:defRPr sz="969"/>
            </a:lvl1pPr>
            <a:lvl2pPr marL="315314" indent="0">
              <a:buNone/>
              <a:defRPr sz="831"/>
            </a:lvl2pPr>
            <a:lvl3pPr marL="630630" indent="0">
              <a:buNone/>
              <a:defRPr sz="692"/>
            </a:lvl3pPr>
            <a:lvl4pPr marL="945947" indent="0">
              <a:buNone/>
              <a:defRPr sz="623"/>
            </a:lvl4pPr>
            <a:lvl5pPr marL="1261265" indent="0">
              <a:buNone/>
              <a:defRPr sz="623"/>
            </a:lvl5pPr>
            <a:lvl6pPr marL="1576588" indent="0">
              <a:buNone/>
              <a:defRPr sz="623"/>
            </a:lvl6pPr>
            <a:lvl7pPr marL="1891904" indent="0">
              <a:buNone/>
              <a:defRPr sz="623"/>
            </a:lvl7pPr>
            <a:lvl8pPr marL="2207225" indent="0">
              <a:buNone/>
              <a:defRPr sz="623"/>
            </a:lvl8pPr>
            <a:lvl9pPr marL="2522543" indent="0">
              <a:buNone/>
              <a:defRPr sz="623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5678A-D05F-FD42-9890-CCECCD9C8C54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97C7-3D02-2A4F-97AD-9EB2A99A67F0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22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5678A-D05F-FD42-9890-CCECCD9C8C54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97C7-3D02-2A4F-97AD-9EB2A99A67F0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047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839200" y="275036"/>
            <a:ext cx="2743200" cy="5851525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609600" y="275036"/>
            <a:ext cx="8026400" cy="5851525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5678A-D05F-FD42-9890-CCECCD9C8C54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97C7-3D02-2A4F-97AD-9EB2A99A67F0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00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bil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1349" y="301"/>
            <a:ext cx="7683499" cy="1441451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cxnSp>
        <p:nvCxnSpPr>
          <p:cNvPr id="3" name="Rak 7"/>
          <p:cNvCxnSpPr/>
          <p:nvPr userDrawn="1"/>
        </p:nvCxnSpPr>
        <p:spPr>
          <a:xfrm>
            <a:off x="-434760" y="1452400"/>
            <a:ext cx="1292852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73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6DC40F-55C4-384F-A14E-20FF4C53AB90}"/>
              </a:ext>
            </a:extLst>
          </p:cNvPr>
          <p:cNvSpPr/>
          <p:nvPr userDrawn="1"/>
        </p:nvSpPr>
        <p:spPr>
          <a:xfrm>
            <a:off x="0" y="0"/>
            <a:ext cx="12192000" cy="1434354"/>
          </a:xfrm>
          <a:prstGeom prst="rect">
            <a:avLst/>
          </a:prstGeom>
          <a:solidFill>
            <a:srgbClr val="13A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D684BB-AC49-4844-95DA-6540E04D6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5" b="16409"/>
          <a:stretch/>
        </p:blipFill>
        <p:spPr>
          <a:xfrm>
            <a:off x="10128448" y="256034"/>
            <a:ext cx="2018336" cy="894048"/>
          </a:xfrm>
          <a:prstGeom prst="rect">
            <a:avLst/>
          </a:prstGeom>
          <a:solidFill>
            <a:srgbClr val="0094CA"/>
          </a:solidFill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6646"/>
            <a:ext cx="9518848" cy="562074"/>
          </a:xfrm>
        </p:spPr>
        <p:txBody>
          <a:bodyPr lIns="90000" anchor="b">
            <a:noAutofit/>
          </a:bodyPr>
          <a:lstStyle>
            <a:lvl1pPr algn="l">
              <a:defRPr sz="3200" b="1" baseline="0"/>
            </a:lvl1pPr>
          </a:lstStyle>
          <a:p>
            <a:r>
              <a:rPr lang="sv-SE" noProof="0" dirty="0" err="1"/>
              <a:t>Headline</a:t>
            </a:r>
            <a:r>
              <a:rPr lang="sv-SE" noProof="0" dirty="0"/>
              <a:t>, </a:t>
            </a:r>
            <a:r>
              <a:rPr lang="sv-SE" noProof="0" dirty="0" err="1"/>
              <a:t>type</a:t>
            </a:r>
            <a:r>
              <a:rPr lang="sv-SE" noProof="0" dirty="0"/>
              <a:t> </a:t>
            </a:r>
            <a:r>
              <a:rPr lang="sv-SE" noProof="0" dirty="0" err="1"/>
              <a:t>Calibri</a:t>
            </a:r>
            <a:r>
              <a:rPr lang="sv-SE" noProof="0" dirty="0"/>
              <a:t>, </a:t>
            </a:r>
            <a:r>
              <a:rPr lang="sv-SE" noProof="0" dirty="0" err="1"/>
              <a:t>Size</a:t>
            </a:r>
            <a:r>
              <a:rPr lang="sv-SE" noProof="0" dirty="0"/>
              <a:t> 32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781000"/>
            <a:ext cx="10972800" cy="4345166"/>
          </a:xfrm>
        </p:spPr>
        <p:txBody>
          <a:bodyPr lIns="9000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noProof="0" dirty="0"/>
              <a:t>Avoid text less than 16 points.  Always use Calibri font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53336"/>
            <a:ext cx="3860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© European Spallation Source ERIC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53336"/>
            <a:ext cx="2844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115BC-487E-4422-894C-CB7CD3E7922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8011E48-F5AC-104B-BB7F-6322AAB1F2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797780"/>
            <a:ext cx="9518848" cy="590550"/>
          </a:xfrm>
        </p:spPr>
        <p:txBody>
          <a:bodyPr lIns="90000">
            <a:noAutofit/>
          </a:bodyPr>
          <a:lstStyle>
            <a:lvl1pPr marL="0" indent="0">
              <a:buNone/>
              <a:defRPr lang="sv-SE" sz="2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sv-SE" dirty="0" err="1"/>
              <a:t>Sub</a:t>
            </a:r>
            <a:r>
              <a:rPr lang="sv-SE" dirty="0"/>
              <a:t> </a:t>
            </a:r>
            <a:r>
              <a:rPr lang="sv-SE" dirty="0" err="1"/>
              <a:t>headline</a:t>
            </a:r>
            <a:r>
              <a:rPr lang="sv-SE" dirty="0"/>
              <a:t>, </a:t>
            </a:r>
            <a:r>
              <a:rPr lang="sv-SE" dirty="0" err="1"/>
              <a:t>type</a:t>
            </a:r>
            <a:r>
              <a:rPr lang="sv-SE" dirty="0"/>
              <a:t> </a:t>
            </a:r>
            <a:r>
              <a:rPr lang="sv-SE" dirty="0" err="1"/>
              <a:t>Calibri</a:t>
            </a:r>
            <a:r>
              <a:rPr lang="sv-SE" dirty="0"/>
              <a:t>, </a:t>
            </a:r>
            <a:r>
              <a:rPr lang="sv-SE" dirty="0" err="1"/>
              <a:t>Size</a:t>
            </a:r>
            <a:r>
              <a:rPr lang="sv-SE" dirty="0"/>
              <a:t> 24</a:t>
            </a:r>
          </a:p>
        </p:txBody>
      </p:sp>
    </p:spTree>
    <p:extLst>
      <p:ext uri="{BB962C8B-B14F-4D97-AF65-F5344CB8AC3E}">
        <p14:creationId xmlns:p14="http://schemas.microsoft.com/office/powerpoint/2010/main" val="1351099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636088-FAD8-024C-A1D7-D74763A458C9}"/>
              </a:ext>
            </a:extLst>
          </p:cNvPr>
          <p:cNvSpPr/>
          <p:nvPr userDrawn="1"/>
        </p:nvSpPr>
        <p:spPr>
          <a:xfrm>
            <a:off x="0" y="0"/>
            <a:ext cx="12192000" cy="1434354"/>
          </a:xfrm>
          <a:prstGeom prst="rect">
            <a:avLst/>
          </a:prstGeom>
          <a:solidFill>
            <a:srgbClr val="13A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781000"/>
            <a:ext cx="5384800" cy="43451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 dirty="0"/>
              <a:t>Avoid text less than 16 points.  Always use Calibri font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781000"/>
            <a:ext cx="5384800" cy="43451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 dirty="0"/>
              <a:t>Avoid text less than 16 points.  Always use Calibri font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448251"/>
            <a:ext cx="3860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© European Spallation Source ERIC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448251"/>
            <a:ext cx="2844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115BC-487E-4422-894C-CB7CD3E792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7D9470-03DC-FB43-B831-D8BEB3394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5" b="16409"/>
          <a:stretch/>
        </p:blipFill>
        <p:spPr>
          <a:xfrm>
            <a:off x="10128448" y="256034"/>
            <a:ext cx="2018336" cy="894048"/>
          </a:xfrm>
          <a:prstGeom prst="rect">
            <a:avLst/>
          </a:prstGeom>
          <a:solidFill>
            <a:srgbClr val="0094CA"/>
          </a:solidFill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1282D3D-8FD4-E041-9B14-07B58C6C3A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46646"/>
            <a:ext cx="9518848" cy="562074"/>
          </a:xfrm>
        </p:spPr>
        <p:txBody>
          <a:bodyPr lIns="90000" anchor="b">
            <a:noAutofit/>
          </a:bodyPr>
          <a:lstStyle>
            <a:lvl1pPr algn="l">
              <a:defRPr sz="3200" b="1" baseline="0"/>
            </a:lvl1pPr>
          </a:lstStyle>
          <a:p>
            <a:r>
              <a:rPr lang="sv-SE" noProof="0" dirty="0" err="1"/>
              <a:t>Headline</a:t>
            </a:r>
            <a:r>
              <a:rPr lang="sv-SE" noProof="0" dirty="0"/>
              <a:t>, </a:t>
            </a:r>
            <a:r>
              <a:rPr lang="sv-SE" noProof="0" dirty="0" err="1"/>
              <a:t>type</a:t>
            </a:r>
            <a:r>
              <a:rPr lang="sv-SE" noProof="0" dirty="0"/>
              <a:t> </a:t>
            </a:r>
            <a:r>
              <a:rPr lang="sv-SE" noProof="0" dirty="0" err="1"/>
              <a:t>Calibri</a:t>
            </a:r>
            <a:r>
              <a:rPr lang="sv-SE" noProof="0" dirty="0"/>
              <a:t>, </a:t>
            </a:r>
            <a:r>
              <a:rPr lang="sv-SE" noProof="0" dirty="0" err="1"/>
              <a:t>Size</a:t>
            </a:r>
            <a:r>
              <a:rPr lang="sv-SE" noProof="0" dirty="0"/>
              <a:t> 32</a:t>
            </a:r>
            <a:endParaRPr lang="en-GB" noProof="0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2852DFA2-0FC7-BC44-83D5-11A0ECDA59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797780"/>
            <a:ext cx="9518848" cy="590550"/>
          </a:xfrm>
        </p:spPr>
        <p:txBody>
          <a:bodyPr lIns="90000">
            <a:noAutofit/>
          </a:bodyPr>
          <a:lstStyle>
            <a:lvl1pPr marL="0" indent="0">
              <a:buNone/>
              <a:defRPr lang="sv-SE" sz="2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sv-SE" dirty="0" err="1"/>
              <a:t>Sub</a:t>
            </a:r>
            <a:r>
              <a:rPr lang="sv-SE" dirty="0"/>
              <a:t> </a:t>
            </a:r>
            <a:r>
              <a:rPr lang="sv-SE" dirty="0" err="1"/>
              <a:t>headline</a:t>
            </a:r>
            <a:r>
              <a:rPr lang="sv-SE" dirty="0"/>
              <a:t>, </a:t>
            </a:r>
            <a:r>
              <a:rPr lang="sv-SE" dirty="0" err="1"/>
              <a:t>type</a:t>
            </a:r>
            <a:r>
              <a:rPr lang="sv-SE" dirty="0"/>
              <a:t> </a:t>
            </a:r>
            <a:r>
              <a:rPr lang="sv-SE" dirty="0" err="1"/>
              <a:t>Calibri</a:t>
            </a:r>
            <a:r>
              <a:rPr lang="sv-SE" dirty="0"/>
              <a:t>, </a:t>
            </a:r>
            <a:r>
              <a:rPr lang="sv-SE" dirty="0" err="1"/>
              <a:t>Size</a:t>
            </a:r>
            <a:r>
              <a:rPr lang="sv-SE" dirty="0"/>
              <a:t> 24</a:t>
            </a:r>
          </a:p>
        </p:txBody>
      </p:sp>
    </p:spTree>
    <p:extLst>
      <p:ext uri="{BB962C8B-B14F-4D97-AF65-F5344CB8AC3E}">
        <p14:creationId xmlns:p14="http://schemas.microsoft.com/office/powerpoint/2010/main" val="13628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69E2A3-BE71-6440-9127-D0B8B7CC9739}"/>
              </a:ext>
            </a:extLst>
          </p:cNvPr>
          <p:cNvSpPr/>
          <p:nvPr userDrawn="1"/>
        </p:nvSpPr>
        <p:spPr>
          <a:xfrm>
            <a:off x="0" y="0"/>
            <a:ext cx="12192000" cy="1434354"/>
          </a:xfrm>
          <a:prstGeom prst="rect">
            <a:avLst/>
          </a:prstGeom>
          <a:solidFill>
            <a:srgbClr val="13A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noProof="0" dirty="0"/>
              <a:t>Avoid text less than 16 points.</a:t>
            </a:r>
          </a:p>
          <a:p>
            <a:pPr lvl="0"/>
            <a:r>
              <a:rPr lang="en-US" noProof="0" dirty="0"/>
              <a:t>Always use Calibri font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453336"/>
            <a:ext cx="3860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© European Spallation Source ERIC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453336"/>
            <a:ext cx="2844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115BC-487E-4422-894C-CB7CD3E7922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3169E67-0A12-B74D-AF26-4E88E2ACD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46646"/>
            <a:ext cx="9518848" cy="562074"/>
          </a:xfrm>
        </p:spPr>
        <p:txBody>
          <a:bodyPr anchor="b">
            <a:noAutofit/>
          </a:bodyPr>
          <a:lstStyle>
            <a:lvl1pPr algn="l">
              <a:defRPr sz="3200" b="1" baseline="0"/>
            </a:lvl1pPr>
          </a:lstStyle>
          <a:p>
            <a:r>
              <a:rPr lang="sv-SE" noProof="0" dirty="0" err="1"/>
              <a:t>Headline</a:t>
            </a:r>
            <a:r>
              <a:rPr lang="sv-SE" noProof="0" dirty="0"/>
              <a:t>, </a:t>
            </a:r>
            <a:r>
              <a:rPr lang="sv-SE" noProof="0" dirty="0" err="1"/>
              <a:t>type</a:t>
            </a:r>
            <a:r>
              <a:rPr lang="sv-SE" noProof="0" dirty="0"/>
              <a:t> </a:t>
            </a:r>
            <a:r>
              <a:rPr lang="sv-SE" noProof="0" dirty="0" err="1"/>
              <a:t>Calibri</a:t>
            </a:r>
            <a:r>
              <a:rPr lang="sv-SE" noProof="0" dirty="0"/>
              <a:t>, </a:t>
            </a:r>
            <a:r>
              <a:rPr lang="sv-SE" noProof="0" dirty="0" err="1"/>
              <a:t>Size</a:t>
            </a:r>
            <a:r>
              <a:rPr lang="sv-SE" noProof="0" dirty="0"/>
              <a:t> 32</a:t>
            </a:r>
            <a:endParaRPr lang="en-GB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C61DED-7621-EB4E-8EAC-F939BC061D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5" b="16409"/>
          <a:stretch/>
        </p:blipFill>
        <p:spPr>
          <a:xfrm>
            <a:off x="10128448" y="256034"/>
            <a:ext cx="2018336" cy="894048"/>
          </a:xfrm>
          <a:prstGeom prst="rect">
            <a:avLst/>
          </a:prstGeom>
          <a:solidFill>
            <a:srgbClr val="0094CA"/>
          </a:solidFill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616A99C-711C-4B40-89A4-39C8721F15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797780"/>
            <a:ext cx="9518848" cy="590550"/>
          </a:xfrm>
        </p:spPr>
        <p:txBody>
          <a:bodyPr>
            <a:normAutofit/>
          </a:bodyPr>
          <a:lstStyle>
            <a:lvl1pPr marL="0" indent="0">
              <a:buNone/>
              <a:defRPr lang="sv-SE" sz="2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sv-SE" dirty="0" err="1"/>
              <a:t>Sub</a:t>
            </a:r>
            <a:r>
              <a:rPr lang="sv-SE" dirty="0"/>
              <a:t> </a:t>
            </a:r>
            <a:r>
              <a:rPr lang="sv-SE" dirty="0" err="1"/>
              <a:t>headline</a:t>
            </a:r>
            <a:r>
              <a:rPr lang="sv-SE" dirty="0"/>
              <a:t>, </a:t>
            </a:r>
            <a:r>
              <a:rPr lang="sv-SE" dirty="0" err="1"/>
              <a:t>type</a:t>
            </a:r>
            <a:r>
              <a:rPr lang="sv-SE" dirty="0"/>
              <a:t> </a:t>
            </a:r>
            <a:r>
              <a:rPr lang="sv-SE" dirty="0" err="1"/>
              <a:t>Calibri</a:t>
            </a:r>
            <a:r>
              <a:rPr lang="sv-SE" dirty="0"/>
              <a:t>, </a:t>
            </a:r>
            <a:r>
              <a:rPr lang="sv-SE" dirty="0" err="1"/>
              <a:t>Size</a:t>
            </a:r>
            <a:r>
              <a:rPr lang="sv-SE" dirty="0"/>
              <a:t> 24</a:t>
            </a:r>
          </a:p>
        </p:txBody>
      </p:sp>
    </p:spTree>
    <p:extLst>
      <p:ext uri="{BB962C8B-B14F-4D97-AF65-F5344CB8AC3E}">
        <p14:creationId xmlns:p14="http://schemas.microsoft.com/office/powerpoint/2010/main" val="1249740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69E2A3-BE71-6440-9127-D0B8B7CC9739}"/>
              </a:ext>
            </a:extLst>
          </p:cNvPr>
          <p:cNvSpPr/>
          <p:nvPr userDrawn="1"/>
        </p:nvSpPr>
        <p:spPr>
          <a:xfrm>
            <a:off x="0" y="0"/>
            <a:ext cx="12192000" cy="1434354"/>
          </a:xfrm>
          <a:prstGeom prst="rect">
            <a:avLst/>
          </a:prstGeom>
          <a:solidFill>
            <a:srgbClr val="13A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453336"/>
            <a:ext cx="2844800" cy="365125"/>
          </a:xfrm>
        </p:spPr>
        <p:txBody>
          <a:bodyPr anchor="b"/>
          <a:lstStyle/>
          <a:p>
            <a:fld id="{3C7D23FA-05C4-4CC1-B281-2F815585BC1C}" type="datetime1">
              <a:rPr lang="en-GB" noProof="0" smtClean="0"/>
              <a:t>06/05/2021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453336"/>
            <a:ext cx="3860800" cy="365125"/>
          </a:xfrm>
        </p:spPr>
        <p:txBody>
          <a:bodyPr anchor="b"/>
          <a:lstStyle/>
          <a:p>
            <a:r>
              <a:rPr lang="en-GB" dirty="0"/>
              <a:t>© European Spallation Source ERIC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453336"/>
            <a:ext cx="2844800" cy="365125"/>
          </a:xfrm>
        </p:spPr>
        <p:txBody>
          <a:bodyPr anchor="b"/>
          <a:lstStyle/>
          <a:p>
            <a:fld id="{551115BC-487E-4422-894C-CB7CD3E79223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3169E67-0A12-B74D-AF26-4E88E2ACD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46646"/>
            <a:ext cx="9518848" cy="562074"/>
          </a:xfrm>
        </p:spPr>
        <p:txBody>
          <a:bodyPr anchor="b">
            <a:noAutofit/>
          </a:bodyPr>
          <a:lstStyle>
            <a:lvl1pPr algn="l">
              <a:defRPr sz="3200" b="1" baseline="0"/>
            </a:lvl1pPr>
          </a:lstStyle>
          <a:p>
            <a:r>
              <a:rPr lang="sv-SE" noProof="0" dirty="0" err="1"/>
              <a:t>Headline</a:t>
            </a:r>
            <a:r>
              <a:rPr lang="sv-SE" noProof="0" dirty="0"/>
              <a:t>, </a:t>
            </a:r>
            <a:r>
              <a:rPr lang="sv-SE" noProof="0" dirty="0" err="1"/>
              <a:t>type</a:t>
            </a:r>
            <a:r>
              <a:rPr lang="sv-SE" noProof="0" dirty="0"/>
              <a:t> </a:t>
            </a:r>
            <a:r>
              <a:rPr lang="sv-SE" noProof="0" dirty="0" err="1"/>
              <a:t>Calibri</a:t>
            </a:r>
            <a:r>
              <a:rPr lang="sv-SE" noProof="0" dirty="0"/>
              <a:t>, </a:t>
            </a:r>
            <a:r>
              <a:rPr lang="sv-SE" noProof="0" dirty="0" err="1"/>
              <a:t>Size</a:t>
            </a:r>
            <a:r>
              <a:rPr lang="sv-SE" noProof="0" dirty="0"/>
              <a:t> 32</a:t>
            </a:r>
            <a:endParaRPr lang="en-GB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C61DED-7621-EB4E-8EAC-F939BC061D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5" b="16409"/>
          <a:stretch/>
        </p:blipFill>
        <p:spPr>
          <a:xfrm>
            <a:off x="10128448" y="256034"/>
            <a:ext cx="2018336" cy="894048"/>
          </a:xfrm>
          <a:prstGeom prst="rect">
            <a:avLst/>
          </a:prstGeom>
          <a:solidFill>
            <a:srgbClr val="0094CA"/>
          </a:solidFill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616A99C-711C-4B40-89A4-39C8721F15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797780"/>
            <a:ext cx="9518848" cy="590550"/>
          </a:xfrm>
        </p:spPr>
        <p:txBody>
          <a:bodyPr>
            <a:normAutofit/>
          </a:bodyPr>
          <a:lstStyle>
            <a:lvl1pPr marL="0" indent="0">
              <a:buNone/>
              <a:defRPr lang="sv-SE" sz="2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sv-SE" dirty="0" err="1"/>
              <a:t>Sub</a:t>
            </a:r>
            <a:r>
              <a:rPr lang="sv-SE" dirty="0"/>
              <a:t> </a:t>
            </a:r>
            <a:r>
              <a:rPr lang="sv-SE" dirty="0" err="1"/>
              <a:t>headline</a:t>
            </a:r>
            <a:r>
              <a:rPr lang="sv-SE" dirty="0"/>
              <a:t>, </a:t>
            </a:r>
            <a:r>
              <a:rPr lang="sv-SE" dirty="0" err="1"/>
              <a:t>type</a:t>
            </a:r>
            <a:r>
              <a:rPr lang="sv-SE" dirty="0"/>
              <a:t> </a:t>
            </a:r>
            <a:r>
              <a:rPr lang="sv-SE" dirty="0" err="1"/>
              <a:t>Calibri</a:t>
            </a:r>
            <a:r>
              <a:rPr lang="sv-SE" dirty="0"/>
              <a:t>, </a:t>
            </a:r>
            <a:r>
              <a:rPr lang="sv-SE" dirty="0" err="1"/>
              <a:t>Size</a:t>
            </a:r>
            <a:r>
              <a:rPr lang="sv-SE" dirty="0"/>
              <a:t> 24</a:t>
            </a:r>
          </a:p>
        </p:txBody>
      </p:sp>
    </p:spTree>
    <p:extLst>
      <p:ext uri="{BB962C8B-B14F-4D97-AF65-F5344CB8AC3E}">
        <p14:creationId xmlns:p14="http://schemas.microsoft.com/office/powerpoint/2010/main" val="1498801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2262" y="252001"/>
            <a:ext cx="420051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 sz="1800"/>
          </a:p>
        </p:txBody>
      </p:sp>
      <p:sp>
        <p:nvSpPr>
          <p:cNvPr id="78" name="Bottom bar"/>
          <p:cNvSpPr/>
          <p:nvPr/>
        </p:nvSpPr>
        <p:spPr>
          <a:xfrm>
            <a:off x="0" y="6541200"/>
            <a:ext cx="12205914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6577" y="6645738"/>
            <a:ext cx="3400613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rPr sz="700"/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625" y="6645738"/>
            <a:ext cx="110516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rPr sz="700"/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205914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76575" y="426126"/>
            <a:ext cx="9322087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6651" y="1706399"/>
            <a:ext cx="4414776" cy="454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012" y="252001"/>
            <a:ext cx="1139508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7142" y="988766"/>
            <a:ext cx="1014131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1800"/>
              </a:p>
            </p:txBody>
          </p:sp>
          <p:pic>
            <p:nvPicPr>
              <p:cNvPr id="87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rPr sz="1480"/>
                <a:t>2019 CSNS</a:t>
              </a:r>
              <a:br>
                <a:rPr sz="1480"/>
              </a:br>
              <a:r>
                <a:rPr sz="1480"/>
                <a:t>McStas School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091677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1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30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4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6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76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91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07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22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</p:spTree>
    <p:extLst>
      <p:ext uri="{BB962C8B-B14F-4D97-AF65-F5344CB8AC3E}">
        <p14:creationId xmlns:p14="http://schemas.microsoft.com/office/powerpoint/2010/main" val="288360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5678A-D05F-FD42-9890-CCECCD9C8C54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97C7-3D02-2A4F-97AD-9EB2A99A67F0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831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963087" y="4407120"/>
            <a:ext cx="10363200" cy="1362076"/>
          </a:xfrm>
        </p:spPr>
        <p:txBody>
          <a:bodyPr anchor="t"/>
          <a:lstStyle>
            <a:lvl1pPr algn="l">
              <a:defRPr sz="27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963087" y="2906723"/>
            <a:ext cx="10363200" cy="1500187"/>
          </a:xfrm>
        </p:spPr>
        <p:txBody>
          <a:bodyPr anchor="b"/>
          <a:lstStyle>
            <a:lvl1pPr marL="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1pPr>
            <a:lvl2pPr marL="315314" indent="0">
              <a:buNone/>
              <a:defRPr sz="1247">
                <a:solidFill>
                  <a:schemeClr val="tx1">
                    <a:tint val="75000"/>
                  </a:schemeClr>
                </a:solidFill>
              </a:defRPr>
            </a:lvl2pPr>
            <a:lvl3pPr marL="630630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3pPr>
            <a:lvl4pPr marL="945947" indent="0">
              <a:buNone/>
              <a:defRPr sz="969">
                <a:solidFill>
                  <a:schemeClr val="tx1">
                    <a:tint val="75000"/>
                  </a:schemeClr>
                </a:solidFill>
              </a:defRPr>
            </a:lvl4pPr>
            <a:lvl5pPr marL="1261265" indent="0">
              <a:buNone/>
              <a:defRPr sz="969">
                <a:solidFill>
                  <a:schemeClr val="tx1">
                    <a:tint val="75000"/>
                  </a:schemeClr>
                </a:solidFill>
              </a:defRPr>
            </a:lvl5pPr>
            <a:lvl6pPr marL="1576588" indent="0">
              <a:buNone/>
              <a:defRPr sz="969">
                <a:solidFill>
                  <a:schemeClr val="tx1">
                    <a:tint val="75000"/>
                  </a:schemeClr>
                </a:solidFill>
              </a:defRPr>
            </a:lvl6pPr>
            <a:lvl7pPr marL="1891904" indent="0">
              <a:buNone/>
              <a:defRPr sz="969">
                <a:solidFill>
                  <a:schemeClr val="tx1">
                    <a:tint val="75000"/>
                  </a:schemeClr>
                </a:solidFill>
              </a:defRPr>
            </a:lvl7pPr>
            <a:lvl8pPr marL="2207225" indent="0">
              <a:buNone/>
              <a:defRPr sz="969">
                <a:solidFill>
                  <a:schemeClr val="tx1">
                    <a:tint val="75000"/>
                  </a:schemeClr>
                </a:solidFill>
              </a:defRPr>
            </a:lvl8pPr>
            <a:lvl9pPr marL="2522543" indent="0">
              <a:buNone/>
              <a:defRPr sz="9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5678A-D05F-FD42-9890-CCECCD9C8C54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97C7-3D02-2A4F-97AD-9EB2A99A67F0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158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5188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noProof="0"/>
              <a:t>Klicka här för att ändra format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3233B-D569-4A6E-878F-CDE152514C47}" type="datetime1">
              <a:rPr lang="en-GB" noProof="0" smtClean="0"/>
              <a:t>06/05/2021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115BC-487E-4422-894C-CB7CD3E79223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0640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9" r:id="rId5"/>
    <p:sldLayoutId id="2147483670" r:id="rId6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090" tIns="45549" rIns="91090" bIns="45549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090" tIns="45549" rIns="91090" bIns="45549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609604" y="6356748"/>
            <a:ext cx="2844800" cy="365125"/>
          </a:xfrm>
          <a:prstGeom prst="rect">
            <a:avLst/>
          </a:prstGeom>
        </p:spPr>
        <p:txBody>
          <a:bodyPr vert="horz" lIns="91090" tIns="45549" rIns="91090" bIns="45549" rtlCol="0" anchor="ctr"/>
          <a:lstStyle>
            <a:lvl1pPr algn="l">
              <a:defRPr sz="8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15314"/>
            <a:fld id="{49A5678A-D05F-FD42-9890-CCECCD9C8C54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315314"/>
              <a:t>2021-05-06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165600" y="6356748"/>
            <a:ext cx="3860800" cy="365125"/>
          </a:xfrm>
          <a:prstGeom prst="rect">
            <a:avLst/>
          </a:prstGeom>
        </p:spPr>
        <p:txBody>
          <a:bodyPr vert="horz" lIns="91090" tIns="45549" rIns="91090" bIns="45549" rtlCol="0" anchor="ctr"/>
          <a:lstStyle>
            <a:lvl1pPr algn="ctr">
              <a:defRPr sz="8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15314"/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737600" y="6356748"/>
            <a:ext cx="2844800" cy="365125"/>
          </a:xfrm>
          <a:prstGeom prst="rect">
            <a:avLst/>
          </a:prstGeom>
        </p:spPr>
        <p:txBody>
          <a:bodyPr vert="horz" lIns="91090" tIns="45549" rIns="91090" bIns="45549" rtlCol="0" anchor="ctr"/>
          <a:lstStyle>
            <a:lvl1pPr algn="r">
              <a:defRPr sz="8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15314"/>
            <a:fld id="{276797C7-3D02-2A4F-97AD-9EB2A99A67F0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315314"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207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ctr" defTabSz="315314" rtl="0" eaLnBrk="1" latinLnBrk="0" hangingPunct="1">
        <a:spcBef>
          <a:spcPct val="0"/>
        </a:spcBef>
        <a:buNone/>
        <a:defRPr sz="30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6484" indent="-236484" algn="l" defTabSz="315314" rtl="0" eaLnBrk="1" latinLnBrk="0" hangingPunct="1">
        <a:spcBef>
          <a:spcPct val="20000"/>
        </a:spcBef>
        <a:buFont typeface="Arial"/>
        <a:buChar char="•"/>
        <a:defRPr sz="2216" kern="1200">
          <a:solidFill>
            <a:schemeClr val="tx1"/>
          </a:solidFill>
          <a:latin typeface="+mn-lt"/>
          <a:ea typeface="+mn-ea"/>
          <a:cs typeface="+mn-cs"/>
        </a:defRPr>
      </a:lvl1pPr>
      <a:lvl2pPr marL="512390" indent="-197066" algn="l" defTabSz="315314" rtl="0" eaLnBrk="1" latinLnBrk="0" hangingPunct="1">
        <a:spcBef>
          <a:spcPct val="20000"/>
        </a:spcBef>
        <a:buFont typeface="Arial"/>
        <a:buChar char="–"/>
        <a:defRPr sz="1939" kern="1200">
          <a:solidFill>
            <a:schemeClr val="tx1"/>
          </a:solidFill>
          <a:latin typeface="+mn-lt"/>
          <a:ea typeface="+mn-ea"/>
          <a:cs typeface="+mn-cs"/>
        </a:defRPr>
      </a:lvl2pPr>
      <a:lvl3pPr marL="788276" indent="-157655" algn="l" defTabSz="315314" rtl="0" eaLnBrk="1" latinLnBrk="0" hangingPunct="1">
        <a:spcBef>
          <a:spcPct val="20000"/>
        </a:spcBef>
        <a:buFont typeface="Arial"/>
        <a:buChar char="•"/>
        <a:defRPr sz="1661" kern="1200">
          <a:solidFill>
            <a:schemeClr val="tx1"/>
          </a:solidFill>
          <a:latin typeface="+mn-lt"/>
          <a:ea typeface="+mn-ea"/>
          <a:cs typeface="+mn-cs"/>
        </a:defRPr>
      </a:lvl3pPr>
      <a:lvl4pPr marL="1103609" indent="-157655" algn="l" defTabSz="315314" rtl="0" eaLnBrk="1" latinLnBrk="0" hangingPunct="1">
        <a:spcBef>
          <a:spcPct val="20000"/>
        </a:spcBef>
        <a:buFont typeface="Arial"/>
        <a:buChar char="–"/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18929" indent="-157655" algn="l" defTabSz="315314" rtl="0" eaLnBrk="1" latinLnBrk="0" hangingPunct="1">
        <a:spcBef>
          <a:spcPct val="20000"/>
        </a:spcBef>
        <a:buFont typeface="Arial"/>
        <a:buChar char="»"/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34244" indent="-157655" algn="l" defTabSz="315314" rtl="0" eaLnBrk="1" latinLnBrk="0" hangingPunct="1">
        <a:spcBef>
          <a:spcPct val="20000"/>
        </a:spcBef>
        <a:buFont typeface="Arial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049560" indent="-157655" algn="l" defTabSz="315314" rtl="0" eaLnBrk="1" latinLnBrk="0" hangingPunct="1">
        <a:spcBef>
          <a:spcPct val="20000"/>
        </a:spcBef>
        <a:buFont typeface="Arial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364882" indent="-157655" algn="l" defTabSz="315314" rtl="0" eaLnBrk="1" latinLnBrk="0" hangingPunct="1">
        <a:spcBef>
          <a:spcPct val="20000"/>
        </a:spcBef>
        <a:buFont typeface="Arial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680197" indent="-157655" algn="l" defTabSz="315314" rtl="0" eaLnBrk="1" latinLnBrk="0" hangingPunct="1">
        <a:spcBef>
          <a:spcPct val="20000"/>
        </a:spcBef>
        <a:buFont typeface="Arial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315314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1pPr>
      <a:lvl2pPr marL="315314" algn="l" defTabSz="315314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2pPr>
      <a:lvl3pPr marL="630630" algn="l" defTabSz="315314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3pPr>
      <a:lvl4pPr marL="945947" algn="l" defTabSz="315314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4pPr>
      <a:lvl5pPr marL="1261265" algn="l" defTabSz="315314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5pPr>
      <a:lvl6pPr marL="1576588" algn="l" defTabSz="315314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6pPr>
      <a:lvl7pPr marL="1891904" algn="l" defTabSz="315314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7pPr>
      <a:lvl8pPr marL="2207225" algn="l" defTabSz="315314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8pPr>
      <a:lvl9pPr marL="2522543" algn="l" defTabSz="315314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artinAOlsen/CoatingWriter" TargetMode="External"/><Relationship Id="rId4" Type="http://schemas.openxmlformats.org/officeDocument/2006/relationships/hyperlink" Target="https://doi.org/10.3233/JNR-18009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2" Type="http://schemas.openxmlformats.org/officeDocument/2006/relationships/hyperlink" Target="https://git.esss.dk/highness/guide_bo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artinAOlsen/CoatingWriter" TargetMode="External"/><Relationship Id="rId5" Type="http://schemas.openxmlformats.org/officeDocument/2006/relationships/hyperlink" Target="https://doi.org/10.1016/j.nima.2017.06.012" TargetMode="External"/><Relationship Id="rId4" Type="http://schemas.openxmlformats.org/officeDocument/2006/relationships/image" Target="../media/image17.t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esss.dk/highness/guide_bot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CE98-D5A2-0648-AD18-116338EADB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 defTabSz="315314"/>
            <a:r>
              <a:rPr lang="en-GB" sz="4000" b="1" dirty="0" err="1">
                <a:solidFill>
                  <a:srgbClr val="FFFFFF"/>
                </a:solidFill>
              </a:rPr>
              <a:t>guide_bot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47BB3A-0D99-9D43-ADAF-EC7E12B7F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defTabSz="315314"/>
            <a:endParaRPr lang="en-GB" sz="2400" b="1" dirty="0">
              <a:solidFill>
                <a:prstClr val="white"/>
              </a:solidFill>
            </a:endParaRPr>
          </a:p>
          <a:p>
            <a:pPr defTabSz="315314"/>
            <a:r>
              <a:rPr lang="sv-SE" sz="1800" dirty="0">
                <a:solidFill>
                  <a:srgbClr val="FFFFFF"/>
                </a:solidFill>
              </a:rPr>
              <a:t>Mads </a:t>
            </a:r>
            <a:r>
              <a:rPr lang="sv-SE" sz="1800" dirty="0" err="1">
                <a:solidFill>
                  <a:srgbClr val="FFFFFF"/>
                </a:solidFill>
              </a:rPr>
              <a:t>Bertelsen</a:t>
            </a:r>
            <a:r>
              <a:rPr lang="sv-SE" sz="1800" dirty="0">
                <a:solidFill>
                  <a:srgbClr val="FFFFFF"/>
                </a:solidFill>
              </a:rPr>
              <a:t> </a:t>
            </a:r>
          </a:p>
          <a:p>
            <a:pPr defTabSz="315314"/>
            <a:r>
              <a:rPr lang="sv-SE" sz="1800" dirty="0">
                <a:solidFill>
                  <a:srgbClr val="FFFFFF"/>
                </a:solidFill>
              </a:rPr>
              <a:t>Post </a:t>
            </a:r>
            <a:r>
              <a:rPr lang="sv-SE" sz="1800" dirty="0" err="1">
                <a:solidFill>
                  <a:srgbClr val="FFFFFF"/>
                </a:solidFill>
              </a:rPr>
              <a:t>Doc</a:t>
            </a:r>
            <a:r>
              <a:rPr lang="sv-SE" sz="1800" dirty="0">
                <a:solidFill>
                  <a:srgbClr val="FFFFFF"/>
                </a:solidFill>
              </a:rPr>
              <a:t> at DMSC in DRAM </a:t>
            </a:r>
            <a:r>
              <a:rPr lang="sv-SE" sz="1800" dirty="0" err="1">
                <a:solidFill>
                  <a:srgbClr val="FFFFFF"/>
                </a:solidFill>
              </a:rPr>
              <a:t>group</a:t>
            </a:r>
            <a:r>
              <a:rPr lang="sv-SE" sz="1800" dirty="0">
                <a:solidFill>
                  <a:srgbClr val="FFFFFF"/>
                </a:solidFill>
              </a:rPr>
              <a:t> led by Thomas Holm Rod</a:t>
            </a:r>
          </a:p>
          <a:p>
            <a:pPr defTabSz="315314"/>
            <a:r>
              <a:rPr lang="en-GB" sz="1600" dirty="0">
                <a:solidFill>
                  <a:srgbClr val="FFFFFF"/>
                </a:solidFill>
              </a:rPr>
              <a:t>European Spallation Source ERIC</a:t>
            </a:r>
          </a:p>
          <a:p>
            <a:pPr defTabSz="315314"/>
            <a:r>
              <a:rPr lang="en-GB" sz="1200" dirty="0">
                <a:solidFill>
                  <a:srgbClr val="FFFFFF"/>
                </a:solidFill>
              </a:rPr>
              <a:t>6/5 2021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63847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10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GECCE_4Vsize_start (Converted).mov">
            <a:extLst>
              <a:ext uri="{FF2B5EF4-FFF2-40B4-BE49-F238E27FC236}">
                <a16:creationId xmlns:a16="http://schemas.microsoft.com/office/drawing/2014/main" id="{13A7BFE3-3DE6-2B4B-9725-5098A103FEEF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303912" y="1754093"/>
            <a:ext cx="6301728" cy="4411211"/>
          </a:xfrm>
          <a:prstGeom prst="rect">
            <a:avLst/>
          </a:prstGeom>
          <a:ln w="63500">
            <a:solidFill>
              <a:srgbClr val="5A5F5E"/>
            </a:solidFill>
            <a:miter lim="400000"/>
          </a:ln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C9449EE-7733-6C4C-B070-6939329E92AA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Optimization</a:t>
            </a:r>
            <a:r>
              <a:rPr lang="da-DK" sz="2400" u="sng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81720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11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GECCE_4Vsize_end (Converted).mov">
            <a:extLst>
              <a:ext uri="{FF2B5EF4-FFF2-40B4-BE49-F238E27FC236}">
                <a16:creationId xmlns:a16="http://schemas.microsoft.com/office/drawing/2014/main" id="{2F3321B7-F2C4-E743-B744-6E8D27B42AEF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303912" y="1752196"/>
            <a:ext cx="6304440" cy="4413108"/>
          </a:xfrm>
          <a:prstGeom prst="rect">
            <a:avLst/>
          </a:prstGeom>
          <a:ln w="63500">
            <a:solidFill>
              <a:srgbClr val="5A5F5E"/>
            </a:solidFill>
            <a:miter lim="400000"/>
          </a:ln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0AFB692F-248F-C34D-A23F-A89834DD40A9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Optimization</a:t>
            </a:r>
            <a:r>
              <a:rPr lang="da-DK" sz="2400" u="sng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13707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12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GECCE_4Vsize1_geometry.png">
            <a:extLst>
              <a:ext uri="{FF2B5EF4-FFF2-40B4-BE49-F238E27FC236}">
                <a16:creationId xmlns:a16="http://schemas.microsoft.com/office/drawing/2014/main" id="{C4EF1CC7-C35E-4E4E-99BB-2168FE331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5542" t="2897" r="1953" b="2897"/>
          <a:stretch>
            <a:fillRect/>
          </a:stretch>
        </p:blipFill>
        <p:spPr>
          <a:xfrm>
            <a:off x="5591944" y="1848731"/>
            <a:ext cx="5856790" cy="417255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7532FAA-4380-4C46-84A3-344C6510C96D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Optimization</a:t>
            </a:r>
            <a:r>
              <a:rPr lang="da-DK" sz="2400" u="sng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746471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verview_pure_cropped.png">
            <a:extLst>
              <a:ext uri="{FF2B5EF4-FFF2-40B4-BE49-F238E27FC236}">
                <a16:creationId xmlns:a16="http://schemas.microsoft.com/office/drawing/2014/main" id="{F5C82EE6-A75E-9641-97E4-DBE8ACCF23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31549"/>
          <a:stretch/>
        </p:blipFill>
        <p:spPr>
          <a:xfrm>
            <a:off x="4686922" y="1436968"/>
            <a:ext cx="7316767" cy="538149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13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B2DD2D8-F9E5-CF4E-A8CA-0A5BEF5EA8FC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/>
              <a:t>Guide </a:t>
            </a:r>
            <a:r>
              <a:rPr lang="da-DK" sz="2400" u="sng" dirty="0" err="1"/>
              <a:t>characterization</a:t>
            </a:r>
            <a:endParaRPr lang="da-DK" sz="2400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998296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GECCE_4Vsize1_acceptance_pure.png">
            <a:extLst>
              <a:ext uri="{FF2B5EF4-FFF2-40B4-BE49-F238E27FC236}">
                <a16:creationId xmlns:a16="http://schemas.microsoft.com/office/drawing/2014/main" id="{BDEE5E44-8613-F247-BA57-B3410630E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5711" b="51004"/>
          <a:stretch/>
        </p:blipFill>
        <p:spPr>
          <a:xfrm>
            <a:off x="3953084" y="1432408"/>
            <a:ext cx="8712569" cy="538605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14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0C0A03C4-1898-C048-8868-4E94180D2100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/>
              <a:t>Guide </a:t>
            </a:r>
            <a:r>
              <a:rPr lang="da-DK" sz="2400" u="sng" dirty="0" err="1"/>
              <a:t>characterization</a:t>
            </a:r>
            <a:endParaRPr lang="da-DK" sz="2400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2012467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15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ESS moderator height scan</a:t>
            </a:r>
          </a:p>
        </p:txBody>
      </p:sp>
      <p:sp>
        <p:nvSpPr>
          <p:cNvPr id="7" name="Shape 1141">
            <a:extLst>
              <a:ext uri="{FF2B5EF4-FFF2-40B4-BE49-F238E27FC236}">
                <a16:creationId xmlns:a16="http://schemas.microsoft.com/office/drawing/2014/main" id="{50F5B783-E9D8-8748-B780-163F4C914160}"/>
              </a:ext>
            </a:extLst>
          </p:cNvPr>
          <p:cNvSpPr/>
          <p:nvPr/>
        </p:nvSpPr>
        <p:spPr>
          <a:xfrm>
            <a:off x="4799856" y="1704867"/>
            <a:ext cx="6264696" cy="4268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8105" tIns="58105" rIns="58105" bIns="58105" anchor="ctr"/>
          <a:lstStyle/>
          <a:p>
            <a:pPr marL="174308" indent="-174308" algn="l" defTabSz="267272">
              <a:spcBef>
                <a:spcPts val="1739"/>
              </a:spcBef>
              <a:buClr>
                <a:srgbClr val="535353"/>
              </a:buClr>
              <a:buSzPct val="82000"/>
              <a:buChar char="•"/>
              <a:defRPr sz="4200">
                <a:solidFill>
                  <a:srgbClr val="464646"/>
                </a:solidFill>
              </a:defRPr>
            </a:pPr>
            <a:r>
              <a:rPr lang="da-DK" sz="1922" dirty="0" err="1"/>
              <a:t>Often</a:t>
            </a:r>
            <a:r>
              <a:rPr lang="da-DK" sz="1922" dirty="0"/>
              <a:t> the </a:t>
            </a:r>
            <a:r>
              <a:rPr lang="da-DK" sz="1922" dirty="0" err="1"/>
              <a:t>beam</a:t>
            </a:r>
            <a:r>
              <a:rPr lang="da-DK" sz="1922" dirty="0"/>
              <a:t> </a:t>
            </a:r>
            <a:r>
              <a:rPr lang="da-DK" sz="1922" dirty="0" err="1"/>
              <a:t>requirements</a:t>
            </a:r>
            <a:r>
              <a:rPr lang="da-DK" sz="1922" dirty="0"/>
              <a:t> </a:t>
            </a:r>
            <a:r>
              <a:rPr lang="da-DK" sz="1922" dirty="0" err="1"/>
              <a:t>are</a:t>
            </a:r>
            <a:r>
              <a:rPr lang="da-DK" sz="1922" dirty="0"/>
              <a:t> not </a:t>
            </a:r>
            <a:r>
              <a:rPr lang="da-DK" sz="1922" dirty="0" err="1"/>
              <a:t>well</a:t>
            </a:r>
            <a:r>
              <a:rPr lang="da-DK" sz="1922" dirty="0"/>
              <a:t> </a:t>
            </a:r>
            <a:r>
              <a:rPr lang="da-DK" sz="1922" dirty="0" err="1"/>
              <a:t>defined</a:t>
            </a:r>
            <a:endParaRPr lang="da-DK" sz="1922" dirty="0"/>
          </a:p>
          <a:p>
            <a:pPr marL="174308" indent="-174308" algn="l" defTabSz="267272">
              <a:spcBef>
                <a:spcPts val="1739"/>
              </a:spcBef>
              <a:buClr>
                <a:srgbClr val="535353"/>
              </a:buClr>
              <a:buSzPct val="82000"/>
              <a:buChar char="•"/>
              <a:defRPr sz="4200">
                <a:solidFill>
                  <a:srgbClr val="464646"/>
                </a:solidFill>
              </a:defRPr>
            </a:pPr>
            <a:r>
              <a:rPr lang="da-DK" sz="1922" dirty="0"/>
              <a:t>”How large a sample </a:t>
            </a:r>
            <a:r>
              <a:rPr lang="da-DK" sz="1922" dirty="0" err="1"/>
              <a:t>would</a:t>
            </a:r>
            <a:r>
              <a:rPr lang="da-DK" sz="1922" dirty="0"/>
              <a:t> </a:t>
            </a:r>
            <a:r>
              <a:rPr lang="da-DK" sz="1922" dirty="0" err="1"/>
              <a:t>be</a:t>
            </a:r>
            <a:r>
              <a:rPr lang="da-DK" sz="1922" dirty="0"/>
              <a:t> </a:t>
            </a:r>
            <a:r>
              <a:rPr lang="da-DK" sz="1922" dirty="0" err="1"/>
              <a:t>reasonable</a:t>
            </a:r>
            <a:r>
              <a:rPr lang="da-DK" sz="1922" dirty="0"/>
              <a:t> </a:t>
            </a:r>
            <a:r>
              <a:rPr lang="da-DK" sz="1922" dirty="0" err="1"/>
              <a:t>before</a:t>
            </a:r>
            <a:r>
              <a:rPr lang="da-DK" sz="1922" dirty="0"/>
              <a:t> </a:t>
            </a:r>
            <a:r>
              <a:rPr lang="da-DK" sz="1922" dirty="0" err="1"/>
              <a:t>loosing</a:t>
            </a:r>
            <a:r>
              <a:rPr lang="da-DK" sz="1922" dirty="0"/>
              <a:t> </a:t>
            </a:r>
            <a:r>
              <a:rPr lang="da-DK" sz="1922" dirty="0" err="1"/>
              <a:t>brilliance</a:t>
            </a:r>
            <a:r>
              <a:rPr lang="da-DK" sz="1922" dirty="0"/>
              <a:t> transfer?”</a:t>
            </a:r>
          </a:p>
          <a:p>
            <a:pPr marL="174308" indent="-174308" algn="l" defTabSz="267272">
              <a:spcBef>
                <a:spcPts val="1739"/>
              </a:spcBef>
              <a:buClr>
                <a:srgbClr val="535353"/>
              </a:buClr>
              <a:buSzPct val="82000"/>
              <a:buChar char="•"/>
              <a:defRPr sz="4200">
                <a:solidFill>
                  <a:srgbClr val="464646"/>
                </a:solidFill>
              </a:defRPr>
            </a:pPr>
            <a:r>
              <a:rPr lang="da-DK" sz="1922" dirty="0"/>
              <a:t>Scan </a:t>
            </a:r>
            <a:r>
              <a:rPr lang="da-DK" sz="1922" dirty="0" err="1"/>
              <a:t>beam</a:t>
            </a:r>
            <a:r>
              <a:rPr lang="da-DK" sz="1922" dirty="0"/>
              <a:t> </a:t>
            </a:r>
            <a:r>
              <a:rPr lang="da-DK" sz="1922" dirty="0" err="1"/>
              <a:t>requirements</a:t>
            </a:r>
            <a:r>
              <a:rPr lang="da-DK" sz="1922" dirty="0"/>
              <a:t> and </a:t>
            </a:r>
            <a:r>
              <a:rPr lang="da-DK" sz="1922" dirty="0" err="1"/>
              <a:t>optimize</a:t>
            </a:r>
            <a:r>
              <a:rPr lang="da-DK" sz="1922" dirty="0"/>
              <a:t> all guides for </a:t>
            </a:r>
            <a:r>
              <a:rPr lang="da-DK" sz="1922" dirty="0" err="1"/>
              <a:t>value</a:t>
            </a:r>
            <a:endParaRPr lang="da-DK" sz="1922" dirty="0"/>
          </a:p>
          <a:p>
            <a:pPr marL="174308" indent="-174308" algn="l" defTabSz="267272">
              <a:spcBef>
                <a:spcPts val="1739"/>
              </a:spcBef>
              <a:buClr>
                <a:srgbClr val="535353"/>
              </a:buClr>
              <a:buSzPct val="82000"/>
              <a:buChar char="•"/>
              <a:defRPr sz="4200">
                <a:solidFill>
                  <a:srgbClr val="464646"/>
                </a:solidFill>
              </a:defRPr>
            </a:pPr>
            <a:r>
              <a:rPr sz="1922" dirty="0"/>
              <a:t>Scan dimensions</a:t>
            </a:r>
            <a:br>
              <a:rPr lang="da-DK" sz="1922" dirty="0"/>
            </a:br>
            <a:r>
              <a:rPr lang="da-DK" sz="1922" dirty="0"/>
              <a:t>  </a:t>
            </a:r>
            <a:r>
              <a:rPr sz="1922" dirty="0"/>
              <a:t>Moderator dimensions</a:t>
            </a:r>
            <a:br>
              <a:rPr lang="da-DK" sz="1922" dirty="0"/>
            </a:br>
            <a:r>
              <a:rPr lang="da-DK" sz="1922" dirty="0"/>
              <a:t>  </a:t>
            </a:r>
            <a:r>
              <a:rPr sz="1922" dirty="0"/>
              <a:t>Divergence requirement</a:t>
            </a:r>
            <a:br>
              <a:rPr lang="da-DK" sz="1922" dirty="0"/>
            </a:br>
            <a:r>
              <a:rPr lang="da-DK" sz="1922" dirty="0"/>
              <a:t>  </a:t>
            </a:r>
            <a:r>
              <a:rPr sz="1922" dirty="0"/>
              <a:t>Sample size</a:t>
            </a:r>
            <a:endParaRPr lang="da-DK" sz="1922" dirty="0"/>
          </a:p>
          <a:p>
            <a:pPr marL="174308" indent="-174308" algn="l" defTabSz="267272">
              <a:spcBef>
                <a:spcPts val="1739"/>
              </a:spcBef>
              <a:buClr>
                <a:srgbClr val="535353"/>
              </a:buClr>
              <a:buSzPct val="82000"/>
              <a:buChar char="•"/>
              <a:defRPr sz="4200">
                <a:solidFill>
                  <a:srgbClr val="464646"/>
                </a:solidFill>
              </a:defRPr>
            </a:pPr>
            <a:endParaRPr lang="da-DK" sz="1922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C1A4CB3-192B-384B-B80A-96A7A9F4F6AA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/>
              <a:t>Scan of </a:t>
            </a:r>
            <a:r>
              <a:rPr lang="da-DK" sz="2400" u="sng" dirty="0" err="1"/>
              <a:t>optimizations</a:t>
            </a:r>
            <a:endParaRPr lang="da-DK" sz="2400" u="sng" dirty="0"/>
          </a:p>
        </p:txBody>
      </p:sp>
    </p:spTree>
    <p:extLst>
      <p:ext uri="{BB962C8B-B14F-4D97-AF65-F5344CB8AC3E}">
        <p14:creationId xmlns:p14="http://schemas.microsoft.com/office/powerpoint/2010/main" val="1842095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16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ESS moderator height scan</a:t>
            </a:r>
          </a:p>
        </p:txBody>
      </p:sp>
      <p:pic>
        <p:nvPicPr>
          <p:cNvPr id="6" name="cold_pancake_moderator_comparison.png">
            <a:extLst>
              <a:ext uri="{FF2B5EF4-FFF2-40B4-BE49-F238E27FC236}">
                <a16:creationId xmlns:a16="http://schemas.microsoft.com/office/drawing/2014/main" id="{97FA7780-2D19-EE4A-B0F4-968FA632B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t="5602"/>
          <a:stretch>
            <a:fillRect/>
          </a:stretch>
        </p:blipFill>
        <p:spPr>
          <a:xfrm>
            <a:off x="8142837" y="1641155"/>
            <a:ext cx="3937744" cy="495619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141">
            <a:extLst>
              <a:ext uri="{FF2B5EF4-FFF2-40B4-BE49-F238E27FC236}">
                <a16:creationId xmlns:a16="http://schemas.microsoft.com/office/drawing/2014/main" id="{50F5B783-E9D8-8748-B780-163F4C914160}"/>
              </a:ext>
            </a:extLst>
          </p:cNvPr>
          <p:cNvSpPr/>
          <p:nvPr/>
        </p:nvSpPr>
        <p:spPr>
          <a:xfrm>
            <a:off x="4799856" y="1093055"/>
            <a:ext cx="3253881" cy="3272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8105" tIns="58105" rIns="58105" bIns="58105" anchor="ctr"/>
          <a:lstStyle/>
          <a:p>
            <a:pPr marL="174308" indent="-174308" algn="l" defTabSz="267272">
              <a:spcBef>
                <a:spcPts val="1739"/>
              </a:spcBef>
              <a:buClr>
                <a:srgbClr val="535353"/>
              </a:buClr>
              <a:buSzPct val="82000"/>
              <a:buChar char="•"/>
              <a:defRPr sz="4200">
                <a:solidFill>
                  <a:srgbClr val="464646"/>
                </a:solidFill>
              </a:defRPr>
            </a:pPr>
            <a:r>
              <a:rPr sz="1922" dirty="0"/>
              <a:t>Scan dimensions</a:t>
            </a:r>
            <a:br>
              <a:rPr lang="da-DK" sz="1922" dirty="0"/>
            </a:br>
            <a:r>
              <a:rPr lang="da-DK" sz="1922" dirty="0"/>
              <a:t>  </a:t>
            </a:r>
            <a:r>
              <a:rPr sz="1922" dirty="0"/>
              <a:t>Moderator dimensions</a:t>
            </a:r>
            <a:br>
              <a:rPr lang="da-DK" sz="1922" dirty="0"/>
            </a:br>
            <a:r>
              <a:rPr lang="da-DK" sz="1922" dirty="0"/>
              <a:t>  </a:t>
            </a:r>
            <a:r>
              <a:rPr sz="1922" dirty="0"/>
              <a:t>Divergence requirement</a:t>
            </a:r>
            <a:br>
              <a:rPr lang="da-DK" sz="1922" dirty="0"/>
            </a:br>
            <a:r>
              <a:rPr lang="da-DK" sz="1922" dirty="0"/>
              <a:t>  </a:t>
            </a:r>
            <a:r>
              <a:rPr sz="1922" dirty="0"/>
              <a:t>Sample size</a:t>
            </a:r>
          </a:p>
          <a:p>
            <a:pPr marL="174308" indent="-174308" algn="l" defTabSz="267272">
              <a:lnSpc>
                <a:spcPct val="90000"/>
              </a:lnSpc>
              <a:spcBef>
                <a:spcPts val="1739"/>
              </a:spcBef>
              <a:buClr>
                <a:srgbClr val="535353"/>
              </a:buClr>
              <a:buSzPct val="82000"/>
              <a:buChar char="•"/>
              <a:defRPr sz="4200">
                <a:solidFill>
                  <a:srgbClr val="464646"/>
                </a:solidFill>
              </a:defRPr>
            </a:pPr>
            <a:r>
              <a:rPr sz="1922" dirty="0"/>
              <a:t>Used in connection with ESS moderator decision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C1A4CB3-192B-384B-B80A-96A7A9F4F6AA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/>
              <a:t>Scan of </a:t>
            </a:r>
            <a:r>
              <a:rPr lang="da-DK" sz="2400" u="sng" dirty="0" err="1"/>
              <a:t>optimizations</a:t>
            </a:r>
            <a:endParaRPr lang="da-DK" sz="2400" u="sng" dirty="0"/>
          </a:p>
        </p:txBody>
      </p:sp>
    </p:spTree>
    <p:extLst>
      <p:ext uri="{BB962C8B-B14F-4D97-AF65-F5344CB8AC3E}">
        <p14:creationId xmlns:p14="http://schemas.microsoft.com/office/powerpoint/2010/main" val="1758361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17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ESS moderator height scan</a:t>
            </a:r>
          </a:p>
        </p:txBody>
      </p:sp>
      <p:pic>
        <p:nvPicPr>
          <p:cNvPr id="7" name="CSPEC_200cm_details.png">
            <a:extLst>
              <a:ext uri="{FF2B5EF4-FFF2-40B4-BE49-F238E27FC236}">
                <a16:creationId xmlns:a16="http://schemas.microsoft.com/office/drawing/2014/main" id="{8B86C3BC-24EB-FD48-AE2D-30B886886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9254" r="7332"/>
          <a:stretch>
            <a:fillRect/>
          </a:stretch>
        </p:blipFill>
        <p:spPr>
          <a:xfrm>
            <a:off x="5375920" y="1976641"/>
            <a:ext cx="4752528" cy="427380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147">
            <a:extLst>
              <a:ext uri="{FF2B5EF4-FFF2-40B4-BE49-F238E27FC236}">
                <a16:creationId xmlns:a16="http://schemas.microsoft.com/office/drawing/2014/main" id="{FEE7579A-4DE8-CB46-816F-548E642E264B}"/>
              </a:ext>
            </a:extLst>
          </p:cNvPr>
          <p:cNvSpPr/>
          <p:nvPr/>
        </p:nvSpPr>
        <p:spPr>
          <a:xfrm>
            <a:off x="6132523" y="1846648"/>
            <a:ext cx="3271636" cy="450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684" tIns="32684" rIns="32684" bIns="32684" anchor="ctr">
            <a:spAutoFit/>
          </a:bodyPr>
          <a:lstStyle/>
          <a:p>
            <a:pPr algn="ctr"/>
            <a:r>
              <a:rPr sz="2500" dirty="0"/>
              <a:t>C-SPEC results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FED1DF8-91FC-EE41-8B0E-C63B60981E73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/>
              <a:t>Scan of </a:t>
            </a:r>
            <a:r>
              <a:rPr lang="da-DK" sz="2400" u="sng" dirty="0" err="1"/>
              <a:t>optimizations</a:t>
            </a:r>
            <a:endParaRPr lang="da-DK" sz="2400" u="sng" dirty="0"/>
          </a:p>
        </p:txBody>
      </p:sp>
    </p:spTree>
    <p:extLst>
      <p:ext uri="{BB962C8B-B14F-4D97-AF65-F5344CB8AC3E}">
        <p14:creationId xmlns:p14="http://schemas.microsoft.com/office/powerpoint/2010/main" val="3742779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18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ESS moderator height scan</a:t>
            </a:r>
          </a:p>
        </p:txBody>
      </p:sp>
      <p:pic>
        <p:nvPicPr>
          <p:cNvPr id="7" name="2m_overview_automatic-eps-converted-to.pdf">
            <a:extLst>
              <a:ext uri="{FF2B5EF4-FFF2-40B4-BE49-F238E27FC236}">
                <a16:creationId xmlns:a16="http://schemas.microsoft.com/office/drawing/2014/main" id="{76D2E80A-8FF1-0D47-93F6-3800F9C0F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8360" y="1628800"/>
            <a:ext cx="6600006" cy="497409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5CD7EC5-7B98-284B-B9E7-E11107BA3AB6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/>
              <a:t>Scan of </a:t>
            </a:r>
            <a:r>
              <a:rPr lang="da-DK" sz="2400" u="sng" dirty="0" err="1"/>
              <a:t>optimizations</a:t>
            </a:r>
            <a:endParaRPr lang="da-DK" sz="24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5760A-EEF1-6145-B3D4-996AB63DE14E}"/>
              </a:ext>
            </a:extLst>
          </p:cNvPr>
          <p:cNvSpPr txBox="1"/>
          <p:nvPr/>
        </p:nvSpPr>
        <p:spPr>
          <a:xfrm>
            <a:off x="6291242" y="1759511"/>
            <a:ext cx="3168352" cy="43204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r>
              <a:rPr lang="da-DK" sz="2000" dirty="0"/>
              <a:t>Guide start 2 m from source</a:t>
            </a:r>
          </a:p>
        </p:txBody>
      </p:sp>
    </p:spTree>
    <p:extLst>
      <p:ext uri="{BB962C8B-B14F-4D97-AF65-F5344CB8AC3E}">
        <p14:creationId xmlns:p14="http://schemas.microsoft.com/office/powerpoint/2010/main" val="2930238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19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CoatingWriter</a:t>
            </a:r>
            <a:r>
              <a:rPr lang="en-GB" dirty="0"/>
              <a:t> expansion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80B9BA6-E6D4-D940-BDF1-48B82E50336D}"/>
              </a:ext>
            </a:extLst>
          </p:cNvPr>
          <p:cNvSpPr txBox="1">
            <a:spLocks/>
          </p:cNvSpPr>
          <p:nvPr/>
        </p:nvSpPr>
        <p:spPr>
          <a:xfrm>
            <a:off x="263352" y="1547717"/>
            <a:ext cx="7056784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900" dirty="0"/>
              <a:t>Coating optimization add-on to </a:t>
            </a:r>
            <a:r>
              <a:rPr lang="en-GB" sz="1900" dirty="0" err="1"/>
              <a:t>guide_bot</a:t>
            </a:r>
            <a:r>
              <a:rPr lang="en-GB" sz="1900" dirty="0"/>
              <a:t> by Martin Olsen (KU)</a:t>
            </a:r>
          </a:p>
          <a:p>
            <a:pPr>
              <a:lnSpc>
                <a:spcPct val="150000"/>
              </a:lnSpc>
            </a:pPr>
            <a:r>
              <a:rPr lang="en-GB" sz="1900" dirty="0"/>
              <a:t>Can optimize coating / geometry simultaneously or sequentially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C86F72-2ED3-6A4D-9DA1-297554709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2618139"/>
            <a:ext cx="4570162" cy="31809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AA8338-759F-A24A-86A3-12E94D66C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1577897"/>
            <a:ext cx="3528392" cy="51592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EAC284-E905-9741-8F2D-4AE6A7831270}"/>
              </a:ext>
            </a:extLst>
          </p:cNvPr>
          <p:cNvSpPr txBox="1"/>
          <p:nvPr/>
        </p:nvSpPr>
        <p:spPr>
          <a:xfrm>
            <a:off x="69966" y="6278685"/>
            <a:ext cx="7443555" cy="64807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da-DK" sz="1400" dirty="0"/>
              <a:t>Olsen, M. A., Bertelsen, M., &amp; </a:t>
            </a:r>
            <a:r>
              <a:rPr lang="da-DK" sz="1400" dirty="0" err="1"/>
              <a:t>Lefmann</a:t>
            </a:r>
            <a:r>
              <a:rPr lang="da-DK" sz="1400" dirty="0"/>
              <a:t>, K. (2018). Optimizing neutron guides: </a:t>
            </a:r>
            <a:r>
              <a:rPr lang="da-DK" sz="1400" dirty="0" err="1"/>
              <a:t>CoatingWriter</a:t>
            </a:r>
            <a:r>
              <a:rPr lang="da-DK" sz="1400" dirty="0"/>
              <a:t>.</a:t>
            </a:r>
          </a:p>
          <a:p>
            <a:r>
              <a:rPr lang="da-DK" sz="1400" i="1" dirty="0"/>
              <a:t>Journal of Neutron Research</a:t>
            </a:r>
            <a:r>
              <a:rPr lang="da-DK" sz="1400" dirty="0"/>
              <a:t>, </a:t>
            </a:r>
            <a:r>
              <a:rPr lang="da-DK" sz="1400" i="1" dirty="0"/>
              <a:t>20</a:t>
            </a:r>
            <a:r>
              <a:rPr lang="da-DK" sz="1400" dirty="0"/>
              <a:t>(4), 137-139. </a:t>
            </a:r>
            <a:r>
              <a:rPr lang="da-DK" sz="1400" u="sng" dirty="0">
                <a:hlinkClick r:id="rId4"/>
              </a:rPr>
              <a:t>https://doi.org/10.3233/JNR-180098</a:t>
            </a:r>
            <a:endParaRPr lang="da-DK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D3CC2-2C9F-F04D-BF73-AC12E912DD9C}"/>
              </a:ext>
            </a:extLst>
          </p:cNvPr>
          <p:cNvSpPr/>
          <p:nvPr/>
        </p:nvSpPr>
        <p:spPr>
          <a:xfrm>
            <a:off x="69966" y="5949280"/>
            <a:ext cx="4765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 err="1">
                <a:hlinkClick r:id="rId5"/>
              </a:rPr>
              <a:t>https</a:t>
            </a:r>
            <a:r>
              <a:rPr lang="da-DK" dirty="0">
                <a:hlinkClick r:id="rId5"/>
              </a:rPr>
              <a:t>://</a:t>
            </a:r>
            <a:r>
              <a:rPr lang="da-DK" dirty="0" err="1">
                <a:hlinkClick r:id="rId5"/>
              </a:rPr>
              <a:t>github.com</a:t>
            </a:r>
            <a:r>
              <a:rPr lang="da-DK" dirty="0">
                <a:hlinkClick r:id="rId5"/>
              </a:rPr>
              <a:t>/</a:t>
            </a:r>
            <a:r>
              <a:rPr lang="da-DK" dirty="0" err="1">
                <a:hlinkClick r:id="rId5"/>
              </a:rPr>
              <a:t>MartinAOlsen</a:t>
            </a:r>
            <a:r>
              <a:rPr lang="da-DK" dirty="0">
                <a:hlinkClick r:id="rId5"/>
              </a:rPr>
              <a:t>/</a:t>
            </a:r>
            <a:r>
              <a:rPr lang="da-DK" dirty="0" err="1">
                <a:hlinkClick r:id="rId5"/>
              </a:rPr>
              <a:t>CoatingWriter</a:t>
            </a:r>
            <a:endParaRPr lang="da-DK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E317DA-AFE4-5C44-BCD9-F3244F273ADA}"/>
              </a:ext>
            </a:extLst>
          </p:cNvPr>
          <p:cNvSpPr/>
          <p:nvPr/>
        </p:nvSpPr>
        <p:spPr>
          <a:xfrm>
            <a:off x="6528048" y="3861048"/>
            <a:ext cx="504056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377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Guide design workflow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290764E-5AFD-784B-9863-27579DB2F440}"/>
              </a:ext>
            </a:extLst>
          </p:cNvPr>
          <p:cNvSpPr txBox="1">
            <a:spLocks/>
          </p:cNvSpPr>
          <p:nvPr/>
        </p:nvSpPr>
        <p:spPr>
          <a:xfrm>
            <a:off x="609601" y="1997500"/>
            <a:ext cx="10896850" cy="4254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GB" dirty="0"/>
              <a:t> General problem, provide the best guide for given beam requirements</a:t>
            </a:r>
          </a:p>
          <a:p>
            <a:pPr hangingPunct="1">
              <a:lnSpc>
                <a:spcPct val="150000"/>
              </a:lnSpc>
            </a:pPr>
            <a:r>
              <a:rPr lang="en-GB" dirty="0"/>
              <a:t> Guide design is a laborious process and many alternative solutions exists</a:t>
            </a:r>
          </a:p>
          <a:p>
            <a:pPr>
              <a:lnSpc>
                <a:spcPct val="150000"/>
              </a:lnSpc>
            </a:pPr>
            <a:r>
              <a:rPr lang="en-GB" dirty="0"/>
              <a:t> In many cases the amount of work involved means only few solutions are investigated</a:t>
            </a:r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A6765270-9798-604F-86E9-A789EA82D20B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HighNESS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is </a:t>
            </a: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funded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by the European Framework for Research and Innovation Horizon 2020, under grant agreement 951782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8D70444F-F7C7-DE43-8224-E4D1FF30E8ED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0" name="object 18">
              <a:extLst>
                <a:ext uri="{FF2B5EF4-FFF2-40B4-BE49-F238E27FC236}">
                  <a16:creationId xmlns:a16="http://schemas.microsoft.com/office/drawing/2014/main" id="{C277A3A1-E8E2-1844-BAF4-FCA174474B5E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>
              <a:extLst>
                <a:ext uri="{FF2B5EF4-FFF2-40B4-BE49-F238E27FC236}">
                  <a16:creationId xmlns:a16="http://schemas.microsoft.com/office/drawing/2014/main" id="{F4D50B56-85BF-C942-BDC2-F394D3366C75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>
              <a:extLst>
                <a:ext uri="{FF2B5EF4-FFF2-40B4-BE49-F238E27FC236}">
                  <a16:creationId xmlns:a16="http://schemas.microsoft.com/office/drawing/2014/main" id="{396EA7BA-FE77-FB4F-B653-8B4D140B8947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>
              <a:extLst>
                <a:ext uri="{FF2B5EF4-FFF2-40B4-BE49-F238E27FC236}">
                  <a16:creationId xmlns:a16="http://schemas.microsoft.com/office/drawing/2014/main" id="{4A053A92-8B22-5E48-ACB0-43631FA3FAC6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>
              <a:extLst>
                <a:ext uri="{FF2B5EF4-FFF2-40B4-BE49-F238E27FC236}">
                  <a16:creationId xmlns:a16="http://schemas.microsoft.com/office/drawing/2014/main" id="{9D10EA66-5C9B-CA42-A451-C61299A65029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C75C2A65-D6BF-094E-9F56-E4565829B162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E9419174-E8F5-8A4D-BD2C-EFB6CAEAD13F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32A338D8-4E7A-0842-9957-AE790DD9B51A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>
              <a:extLst>
                <a:ext uri="{FF2B5EF4-FFF2-40B4-BE49-F238E27FC236}">
                  <a16:creationId xmlns:a16="http://schemas.microsoft.com/office/drawing/2014/main" id="{B0DFF023-9B21-DA46-A994-0CA039DA637E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4865DC7-EA11-1547-9755-A5E854F2D42A}"/>
              </a:ext>
            </a:extLst>
          </p:cNvPr>
          <p:cNvSpPr txBox="1"/>
          <p:nvPr/>
        </p:nvSpPr>
        <p:spPr>
          <a:xfrm>
            <a:off x="2089444" y="3631440"/>
            <a:ext cx="2944821" cy="93886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pPr algn="ctr"/>
            <a:r>
              <a:rPr lang="da-DK" sz="2000" dirty="0" err="1"/>
              <a:t>Beam</a:t>
            </a:r>
            <a:r>
              <a:rPr lang="da-DK" sz="2000" dirty="0"/>
              <a:t> </a:t>
            </a:r>
            <a:r>
              <a:rPr lang="da-DK" sz="2000" dirty="0" err="1"/>
              <a:t>requirements</a:t>
            </a:r>
            <a:r>
              <a:rPr lang="da-DK" sz="2000" dirty="0"/>
              <a:t> and </a:t>
            </a:r>
            <a:r>
              <a:rPr lang="da-DK" sz="2000" dirty="0" err="1"/>
              <a:t>constraints</a:t>
            </a:r>
            <a:endParaRPr lang="da-DK" sz="2000" dirty="0"/>
          </a:p>
          <a:p>
            <a:pPr algn="ctr"/>
            <a:r>
              <a:rPr lang="da-DK" sz="1700" dirty="0"/>
              <a:t>(</a:t>
            </a:r>
            <a:r>
              <a:rPr lang="da-DK" sz="1700" dirty="0" err="1"/>
              <a:t>figure</a:t>
            </a:r>
            <a:r>
              <a:rPr lang="da-DK" sz="1700" dirty="0"/>
              <a:t> of merit)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773A94-2149-C74F-9DE7-368FD10537E5}"/>
              </a:ext>
            </a:extLst>
          </p:cNvPr>
          <p:cNvSpPr txBox="1"/>
          <p:nvPr/>
        </p:nvSpPr>
        <p:spPr>
          <a:xfrm>
            <a:off x="6704241" y="3847463"/>
            <a:ext cx="3024336" cy="64807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da-DK" sz="2000" dirty="0" err="1"/>
              <a:t>Think</a:t>
            </a:r>
            <a:r>
              <a:rPr lang="da-DK" sz="2000" dirty="0"/>
              <a:t> of guide </a:t>
            </a:r>
            <a:r>
              <a:rPr lang="da-DK" sz="2000" dirty="0" err="1"/>
              <a:t>geometries</a:t>
            </a:r>
            <a:endParaRPr lang="da-DK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2B4647-E12C-B247-A7E9-913BF0BEA328}"/>
              </a:ext>
            </a:extLst>
          </p:cNvPr>
          <p:cNvSpPr txBox="1"/>
          <p:nvPr/>
        </p:nvSpPr>
        <p:spPr>
          <a:xfrm>
            <a:off x="6308197" y="5683668"/>
            <a:ext cx="3816424" cy="64807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GB" sz="2000" dirty="0"/>
              <a:t>Simulate, optimize, characterize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F35271-C712-B946-B6AF-221FA307E18A}"/>
              </a:ext>
            </a:extLst>
          </p:cNvPr>
          <p:cNvSpPr txBox="1"/>
          <p:nvPr/>
        </p:nvSpPr>
        <p:spPr>
          <a:xfrm>
            <a:off x="8573310" y="620132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25000" lnSpcReduction="20000"/>
          </a:bodyPr>
          <a:lstStyle/>
          <a:p>
            <a:pPr algn="l"/>
            <a:endParaRPr lang="da-DK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7D1379-9C22-074B-BA85-F75CCE7CA40C}"/>
              </a:ext>
            </a:extLst>
          </p:cNvPr>
          <p:cNvSpPr txBox="1"/>
          <p:nvPr/>
        </p:nvSpPr>
        <p:spPr>
          <a:xfrm>
            <a:off x="2355264" y="5683668"/>
            <a:ext cx="2433258" cy="64807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GB" sz="2000" dirty="0"/>
              <a:t>Compare solutions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04B635-D6F2-0E47-A73C-D0A52CF4B726}"/>
              </a:ext>
            </a:extLst>
          </p:cNvPr>
          <p:cNvSpPr txBox="1"/>
          <p:nvPr/>
        </p:nvSpPr>
        <p:spPr>
          <a:xfrm>
            <a:off x="3688272" y="604480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25000" lnSpcReduction="20000"/>
          </a:bodyPr>
          <a:lstStyle/>
          <a:p>
            <a:pPr algn="l"/>
            <a:endParaRPr lang="da-DK" sz="20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F082913-4B88-B147-853A-052AC5181FDA}"/>
              </a:ext>
            </a:extLst>
          </p:cNvPr>
          <p:cNvSpPr/>
          <p:nvPr/>
        </p:nvSpPr>
        <p:spPr>
          <a:xfrm>
            <a:off x="5365197" y="3983655"/>
            <a:ext cx="1008112" cy="144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A5CCEEA-B34F-FC46-AACE-001E3109F8B7}"/>
              </a:ext>
            </a:extLst>
          </p:cNvPr>
          <p:cNvSpPr/>
          <p:nvPr/>
        </p:nvSpPr>
        <p:spPr>
          <a:xfrm rot="5400000">
            <a:off x="7616216" y="5072983"/>
            <a:ext cx="1008112" cy="144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69B0C14-6AAE-9A4E-9694-3BC118EEE92A}"/>
              </a:ext>
            </a:extLst>
          </p:cNvPr>
          <p:cNvSpPr/>
          <p:nvPr/>
        </p:nvSpPr>
        <p:spPr>
          <a:xfrm rot="10800000">
            <a:off x="5365197" y="5819859"/>
            <a:ext cx="1008112" cy="144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B3874C5-494A-CB46-8BD6-96F3339521B8}"/>
              </a:ext>
            </a:extLst>
          </p:cNvPr>
          <p:cNvSpPr/>
          <p:nvPr/>
        </p:nvSpPr>
        <p:spPr>
          <a:xfrm rot="16200000">
            <a:off x="3067836" y="5054980"/>
            <a:ext cx="1008112" cy="144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696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5" grpId="0" animBg="1"/>
      <p:bldP spid="26" grpId="0" animBg="1"/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20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pic>
        <p:nvPicPr>
          <p:cNvPr id="6" name="guides_per_month.pdf">
            <a:extLst>
              <a:ext uri="{FF2B5EF4-FFF2-40B4-BE49-F238E27FC236}">
                <a16:creationId xmlns:a16="http://schemas.microsoft.com/office/drawing/2014/main" id="{DD8E8374-1E40-F145-AAFF-75A7DB517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7968" y="2364364"/>
            <a:ext cx="5466530" cy="389798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80B9BA6-E6D4-D940-BDF1-48B82E50336D}"/>
              </a:ext>
            </a:extLst>
          </p:cNvPr>
          <p:cNvSpPr txBox="1">
            <a:spLocks/>
          </p:cNvSpPr>
          <p:nvPr/>
        </p:nvSpPr>
        <p:spPr>
          <a:xfrm>
            <a:off x="263352" y="1884754"/>
            <a:ext cx="584644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a-DK" sz="1900" dirty="0" err="1"/>
              <a:t>Performed</a:t>
            </a:r>
            <a:r>
              <a:rPr lang="da-DK" sz="1900" dirty="0"/>
              <a:t> more </a:t>
            </a:r>
            <a:r>
              <a:rPr lang="da-DK" sz="1900" dirty="0" err="1"/>
              <a:t>than</a:t>
            </a:r>
            <a:r>
              <a:rPr lang="da-DK" sz="1900" dirty="0"/>
              <a:t> 20000 guide </a:t>
            </a:r>
            <a:r>
              <a:rPr lang="da-DK" sz="1900" dirty="0" err="1"/>
              <a:t>optimizations</a:t>
            </a:r>
            <a:endParaRPr lang="da-DK" sz="1900" dirty="0"/>
          </a:p>
          <a:p>
            <a:pPr>
              <a:lnSpc>
                <a:spcPct val="150000"/>
              </a:lnSpc>
            </a:pPr>
            <a:r>
              <a:rPr lang="da-DK" sz="1900" dirty="0"/>
              <a:t>Tens of millions of </a:t>
            </a:r>
            <a:r>
              <a:rPr lang="da-DK" sz="1900" dirty="0" err="1"/>
              <a:t>McStas</a:t>
            </a:r>
            <a:r>
              <a:rPr lang="da-DK" sz="1900" dirty="0"/>
              <a:t> simulations</a:t>
            </a:r>
          </a:p>
          <a:p>
            <a:pPr>
              <a:lnSpc>
                <a:spcPct val="150000"/>
              </a:lnSpc>
            </a:pPr>
            <a:r>
              <a:rPr lang="da-DK" sz="1900" dirty="0" err="1"/>
              <a:t>Designed</a:t>
            </a:r>
            <a:r>
              <a:rPr lang="da-DK" sz="1900" dirty="0"/>
              <a:t> guides for </a:t>
            </a:r>
            <a:r>
              <a:rPr lang="da-DK" sz="1900" dirty="0" err="1"/>
              <a:t>several</a:t>
            </a:r>
            <a:r>
              <a:rPr lang="da-DK" sz="1900" dirty="0"/>
              <a:t> ESS instruments</a:t>
            </a:r>
          </a:p>
          <a:p>
            <a:pPr>
              <a:lnSpc>
                <a:spcPct val="150000"/>
              </a:lnSpc>
            </a:pPr>
            <a:r>
              <a:rPr lang="da-DK" sz="1900" dirty="0" err="1"/>
              <a:t>Used</a:t>
            </a:r>
            <a:r>
              <a:rPr lang="da-DK" sz="1900" dirty="0"/>
              <a:t> at PSI and NIST</a:t>
            </a:r>
          </a:p>
          <a:p>
            <a:pPr>
              <a:lnSpc>
                <a:spcPct val="150000"/>
              </a:lnSpc>
            </a:pPr>
            <a:endParaRPr lang="da-DK" sz="1900" dirty="0"/>
          </a:p>
          <a:p>
            <a:pPr>
              <a:lnSpc>
                <a:spcPct val="150000"/>
              </a:lnSpc>
            </a:pPr>
            <a:r>
              <a:rPr lang="da-DK" sz="1900" dirty="0"/>
              <a:t>Now </a:t>
            </a:r>
            <a:r>
              <a:rPr lang="da-DK" sz="1900" dirty="0" err="1"/>
              <a:t>too</a:t>
            </a:r>
            <a:r>
              <a:rPr lang="da-DK" sz="1900" dirty="0"/>
              <a:t> </a:t>
            </a:r>
            <a:r>
              <a:rPr lang="da-DK" sz="1900" dirty="0" err="1"/>
              <a:t>difficult</a:t>
            </a:r>
            <a:r>
              <a:rPr lang="da-DK" sz="1900" dirty="0"/>
              <a:t> to </a:t>
            </a:r>
            <a:r>
              <a:rPr lang="da-DK" sz="1900" dirty="0" err="1"/>
              <a:t>install</a:t>
            </a:r>
            <a:r>
              <a:rPr lang="da-DK" sz="1900" dirty="0"/>
              <a:t> / </a:t>
            </a:r>
            <a:r>
              <a:rPr lang="da-DK" sz="1900" dirty="0" err="1"/>
              <a:t>maintain</a:t>
            </a:r>
            <a:endParaRPr lang="da-DK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4040CD-F151-8D47-BB2C-8FACD35B4DF3}"/>
              </a:ext>
            </a:extLst>
          </p:cNvPr>
          <p:cNvSpPr/>
          <p:nvPr/>
        </p:nvSpPr>
        <p:spPr>
          <a:xfrm>
            <a:off x="5621127" y="2092055"/>
            <a:ext cx="360040" cy="4221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4E87B-70C6-694F-9E0F-3E4077C50090}"/>
              </a:ext>
            </a:extLst>
          </p:cNvPr>
          <p:cNvSpPr txBox="1"/>
          <p:nvPr/>
        </p:nvSpPr>
        <p:spPr>
          <a:xfrm>
            <a:off x="5303912" y="2732461"/>
            <a:ext cx="720080" cy="50405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r>
              <a:rPr lang="da-DK" sz="2000" dirty="0"/>
              <a:t>3000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45396-BFCE-004A-A156-8A2621A69D75}"/>
              </a:ext>
            </a:extLst>
          </p:cNvPr>
          <p:cNvSpPr txBox="1"/>
          <p:nvPr/>
        </p:nvSpPr>
        <p:spPr>
          <a:xfrm>
            <a:off x="5303912" y="3772743"/>
            <a:ext cx="720080" cy="50405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r>
              <a:rPr lang="da-DK" sz="2000" dirty="0"/>
              <a:t>2000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35F448-59E5-544E-8290-3337B4A060B2}"/>
              </a:ext>
            </a:extLst>
          </p:cNvPr>
          <p:cNvSpPr txBox="1"/>
          <p:nvPr/>
        </p:nvSpPr>
        <p:spPr>
          <a:xfrm>
            <a:off x="5303912" y="4797934"/>
            <a:ext cx="720080" cy="50405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r>
              <a:rPr lang="da-DK" sz="2000" dirty="0"/>
              <a:t>1000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BE3EE0-C102-1444-A711-AC1A7C688E8B}"/>
              </a:ext>
            </a:extLst>
          </p:cNvPr>
          <p:cNvSpPr txBox="1"/>
          <p:nvPr/>
        </p:nvSpPr>
        <p:spPr>
          <a:xfrm>
            <a:off x="6424506" y="1983780"/>
            <a:ext cx="4524164" cy="50774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92500"/>
          </a:bodyPr>
          <a:lstStyle/>
          <a:p>
            <a:pPr algn="l"/>
            <a:r>
              <a:rPr lang="da-DK" sz="2000" dirty="0"/>
              <a:t>Guide </a:t>
            </a:r>
            <a:r>
              <a:rPr lang="da-DK" sz="2000" dirty="0" err="1"/>
              <a:t>optimizations</a:t>
            </a:r>
            <a:r>
              <a:rPr lang="da-DK" sz="2000" dirty="0"/>
              <a:t> per </a:t>
            </a:r>
            <a:r>
              <a:rPr lang="da-DK" sz="2000" dirty="0" err="1"/>
              <a:t>month</a:t>
            </a:r>
            <a:r>
              <a:rPr lang="da-DK" sz="2000" dirty="0"/>
              <a:t> 2013-2015</a:t>
            </a:r>
          </a:p>
        </p:txBody>
      </p:sp>
    </p:spTree>
    <p:extLst>
      <p:ext uri="{BB962C8B-B14F-4D97-AF65-F5344CB8AC3E}">
        <p14:creationId xmlns:p14="http://schemas.microsoft.com/office/powerpoint/2010/main" val="1502270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21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Progress on python version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5CC3614-78DB-3247-AF81-C673A8545CCF}"/>
              </a:ext>
            </a:extLst>
          </p:cNvPr>
          <p:cNvSpPr txBox="1">
            <a:spLocks/>
          </p:cNvSpPr>
          <p:nvPr/>
        </p:nvSpPr>
        <p:spPr>
          <a:xfrm>
            <a:off x="609601" y="1997500"/>
            <a:ext cx="10896850" cy="4254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GB" sz="2400" dirty="0"/>
              <a:t> Motivation for making python version of </a:t>
            </a:r>
            <a:r>
              <a:rPr lang="en-GB" sz="2400" dirty="0" err="1"/>
              <a:t>guide_bot</a:t>
            </a:r>
            <a:endParaRPr lang="en-GB" sz="2400" dirty="0"/>
          </a:p>
          <a:p>
            <a:pPr lvl="2">
              <a:lnSpc>
                <a:spcPct val="150000"/>
              </a:lnSpc>
            </a:pPr>
            <a:r>
              <a:rPr lang="en-GB" sz="2400" dirty="0"/>
              <a:t> Want to avoid the requirement of MATLAB license</a:t>
            </a:r>
          </a:p>
          <a:p>
            <a:pPr lvl="2">
              <a:lnSpc>
                <a:spcPct val="150000"/>
              </a:lnSpc>
            </a:pPr>
            <a:r>
              <a:rPr lang="en-GB" sz="2400" dirty="0"/>
              <a:t> Want to provide better customization of source / figure of merit</a:t>
            </a:r>
          </a:p>
          <a:p>
            <a:pPr lvl="2">
              <a:lnSpc>
                <a:spcPct val="150000"/>
              </a:lnSpc>
            </a:pPr>
            <a:r>
              <a:rPr lang="en-GB" sz="2400" dirty="0"/>
              <a:t> Object oriented design more suitable for the task</a:t>
            </a:r>
          </a:p>
          <a:p>
            <a:pPr lvl="2">
              <a:lnSpc>
                <a:spcPct val="150000"/>
              </a:lnSpc>
            </a:pPr>
            <a:r>
              <a:rPr lang="en-GB" sz="2400" dirty="0"/>
              <a:t> Can use </a:t>
            </a:r>
            <a:r>
              <a:rPr lang="en-GB" sz="2400" dirty="0" err="1"/>
              <a:t>McStasScript</a:t>
            </a:r>
            <a:r>
              <a:rPr lang="en-GB" sz="2400" dirty="0"/>
              <a:t> as </a:t>
            </a:r>
            <a:r>
              <a:rPr lang="en-GB" sz="2400" dirty="0" err="1"/>
              <a:t>McStas</a:t>
            </a:r>
            <a:r>
              <a:rPr lang="en-GB" sz="2400" dirty="0"/>
              <a:t> API and python dependencies for optimization</a:t>
            </a:r>
          </a:p>
          <a:p>
            <a:pPr lvl="2">
              <a:lnSpc>
                <a:spcPct val="150000"/>
              </a:lnSpc>
            </a:pPr>
            <a:r>
              <a:rPr lang="en-GB" sz="2400" dirty="0"/>
              <a:t> Can provide a package that is easier to install and more reliable</a:t>
            </a:r>
          </a:p>
          <a:p>
            <a:pPr lvl="2">
              <a:lnSpc>
                <a:spcPct val="150000"/>
              </a:lnSpc>
            </a:pPr>
            <a:r>
              <a:rPr lang="en-GB" sz="2400" dirty="0"/>
              <a:t> Needed in connection with </a:t>
            </a:r>
            <a:r>
              <a:rPr lang="en-GB" sz="2400" dirty="0" err="1"/>
              <a:t>HighNESS</a:t>
            </a:r>
            <a:r>
              <a:rPr lang="en-GB" sz="2400" dirty="0"/>
              <a:t> project to evaluate moderator solutions </a:t>
            </a: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B6386D1E-B938-834A-8237-639723A219D4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HighNESS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is </a:t>
            </a: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funded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by the European Framework for Research and Innovation Horizon 2020, under grant agreement 951782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5" name="Gruppo 49">
            <a:extLst>
              <a:ext uri="{FF2B5EF4-FFF2-40B4-BE49-F238E27FC236}">
                <a16:creationId xmlns:a16="http://schemas.microsoft.com/office/drawing/2014/main" id="{7B33342E-FF60-5143-A34E-9E6DDD0E1A86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CC64CC8C-91A0-8143-A822-B19771CD29C6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A64703C3-6088-F745-A1A7-D63CEC017247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E4A4D212-B582-F742-9EAD-021B4DD577F0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05A0403B-40D6-1F4B-9CCA-FA9F5935EF16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2">
              <a:extLst>
                <a:ext uri="{FF2B5EF4-FFF2-40B4-BE49-F238E27FC236}">
                  <a16:creationId xmlns:a16="http://schemas.microsoft.com/office/drawing/2014/main" id="{4A1CEF42-2B82-6947-8B79-B328E2B54AE9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3">
              <a:extLst>
                <a:ext uri="{FF2B5EF4-FFF2-40B4-BE49-F238E27FC236}">
                  <a16:creationId xmlns:a16="http://schemas.microsoft.com/office/drawing/2014/main" id="{58D2BB8A-4726-C746-B9DC-86B5C0243E27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4">
              <a:extLst>
                <a:ext uri="{FF2B5EF4-FFF2-40B4-BE49-F238E27FC236}">
                  <a16:creationId xmlns:a16="http://schemas.microsoft.com/office/drawing/2014/main" id="{DB214B5A-6E19-5B40-B5BA-10BEBE292BAE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5">
              <a:extLst>
                <a:ext uri="{FF2B5EF4-FFF2-40B4-BE49-F238E27FC236}">
                  <a16:creationId xmlns:a16="http://schemas.microsoft.com/office/drawing/2014/main" id="{8DB3E38E-C932-624B-8D8F-84459983A6A6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6">
              <a:extLst>
                <a:ext uri="{FF2B5EF4-FFF2-40B4-BE49-F238E27FC236}">
                  <a16:creationId xmlns:a16="http://schemas.microsoft.com/office/drawing/2014/main" id="{65A39BB6-6B09-134D-A6A3-2A5273640B0A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63179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22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Progress on python version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5CC3614-78DB-3247-AF81-C673A8545CCF}"/>
              </a:ext>
            </a:extLst>
          </p:cNvPr>
          <p:cNvSpPr txBox="1">
            <a:spLocks/>
          </p:cNvSpPr>
          <p:nvPr/>
        </p:nvSpPr>
        <p:spPr>
          <a:xfrm>
            <a:off x="609601" y="1997500"/>
            <a:ext cx="10896850" cy="4254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400" dirty="0"/>
              <a:t> Project on </a:t>
            </a:r>
            <a:r>
              <a:rPr lang="en-GB" sz="2400" dirty="0" err="1"/>
              <a:t>HighNESS</a:t>
            </a:r>
            <a:r>
              <a:rPr lang="en-GB" sz="2400" dirty="0"/>
              <a:t> </a:t>
            </a:r>
            <a:r>
              <a:rPr lang="en-GB" sz="2400" dirty="0" err="1"/>
              <a:t>gitlab</a:t>
            </a:r>
            <a:r>
              <a:rPr lang="en-GB" sz="2400" dirty="0"/>
              <a:t>!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hlinkClick r:id="rId2"/>
              </a:rPr>
              <a:t>https://git.esss.dk/highness/guide_bot</a:t>
            </a:r>
            <a:r>
              <a:rPr lang="en-GB" sz="2400" dirty="0"/>
              <a:t> </a:t>
            </a: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B6386D1E-B938-834A-8237-639723A219D4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HighNESS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is </a:t>
            </a: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funded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by the European Framework for Research and Innovation Horizon 2020, under grant agreement 951782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5" name="Gruppo 49">
            <a:extLst>
              <a:ext uri="{FF2B5EF4-FFF2-40B4-BE49-F238E27FC236}">
                <a16:creationId xmlns:a16="http://schemas.microsoft.com/office/drawing/2014/main" id="{7B33342E-FF60-5143-A34E-9E6DDD0E1A86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CC64CC8C-91A0-8143-A822-B19771CD29C6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A64703C3-6088-F745-A1A7-D63CEC017247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E4A4D212-B582-F742-9EAD-021B4DD577F0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05A0403B-40D6-1F4B-9CCA-FA9F5935EF16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2">
              <a:extLst>
                <a:ext uri="{FF2B5EF4-FFF2-40B4-BE49-F238E27FC236}">
                  <a16:creationId xmlns:a16="http://schemas.microsoft.com/office/drawing/2014/main" id="{4A1CEF42-2B82-6947-8B79-B328E2B54AE9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3">
              <a:extLst>
                <a:ext uri="{FF2B5EF4-FFF2-40B4-BE49-F238E27FC236}">
                  <a16:creationId xmlns:a16="http://schemas.microsoft.com/office/drawing/2014/main" id="{58D2BB8A-4726-C746-B9DC-86B5C0243E27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4">
              <a:extLst>
                <a:ext uri="{FF2B5EF4-FFF2-40B4-BE49-F238E27FC236}">
                  <a16:creationId xmlns:a16="http://schemas.microsoft.com/office/drawing/2014/main" id="{DB214B5A-6E19-5B40-B5BA-10BEBE292BAE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5">
              <a:extLst>
                <a:ext uri="{FF2B5EF4-FFF2-40B4-BE49-F238E27FC236}">
                  <a16:creationId xmlns:a16="http://schemas.microsoft.com/office/drawing/2014/main" id="{8DB3E38E-C932-624B-8D8F-84459983A6A6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6">
              <a:extLst>
                <a:ext uri="{FF2B5EF4-FFF2-40B4-BE49-F238E27FC236}">
                  <a16:creationId xmlns:a16="http://schemas.microsoft.com/office/drawing/2014/main" id="{65A39BB6-6B09-134D-A6A3-2A5273640B0A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4FDC7DF-867A-B74E-8390-C6C8236EF3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1564660"/>
            <a:ext cx="6302666" cy="47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56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23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Python </a:t>
            </a:r>
            <a:r>
              <a:rPr lang="en-GB" dirty="0" err="1"/>
              <a:t>guide_bot</a:t>
            </a:r>
            <a:r>
              <a:rPr lang="en-GB" dirty="0"/>
              <a:t>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9DA82-17A2-AC49-A7AC-837ED420F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64" y="2768705"/>
            <a:ext cx="11116136" cy="2304256"/>
          </a:xfrm>
          <a:prstGeom prst="rect">
            <a:avLst/>
          </a:prstGeom>
        </p:spPr>
      </p:pic>
      <p:sp>
        <p:nvSpPr>
          <p:cNvPr id="7" name="object 17">
            <a:extLst>
              <a:ext uri="{FF2B5EF4-FFF2-40B4-BE49-F238E27FC236}">
                <a16:creationId xmlns:a16="http://schemas.microsoft.com/office/drawing/2014/main" id="{3F0215E4-6FFB-F145-9C35-6878B8943245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HighNESS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is </a:t>
            </a: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funded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by the European Framework for Research and Innovation Horizon 2020, under grant agreement 951782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8" name="Gruppo 49">
            <a:extLst>
              <a:ext uri="{FF2B5EF4-FFF2-40B4-BE49-F238E27FC236}">
                <a16:creationId xmlns:a16="http://schemas.microsoft.com/office/drawing/2014/main" id="{32BE2805-1638-FD44-97D0-582B79B152C0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9" name="object 18">
              <a:extLst>
                <a:ext uri="{FF2B5EF4-FFF2-40B4-BE49-F238E27FC236}">
                  <a16:creationId xmlns:a16="http://schemas.microsoft.com/office/drawing/2014/main" id="{09258908-3EAA-2B49-B38D-FCB45CF77C33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9">
              <a:extLst>
                <a:ext uri="{FF2B5EF4-FFF2-40B4-BE49-F238E27FC236}">
                  <a16:creationId xmlns:a16="http://schemas.microsoft.com/office/drawing/2014/main" id="{606A47EF-1A27-9044-8BF3-2360A34EC6B1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0">
              <a:extLst>
                <a:ext uri="{FF2B5EF4-FFF2-40B4-BE49-F238E27FC236}">
                  <a16:creationId xmlns:a16="http://schemas.microsoft.com/office/drawing/2014/main" id="{76E3DA30-A492-4646-8F37-C2043274FC51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1">
              <a:extLst>
                <a:ext uri="{FF2B5EF4-FFF2-40B4-BE49-F238E27FC236}">
                  <a16:creationId xmlns:a16="http://schemas.microsoft.com/office/drawing/2014/main" id="{B7A2B61A-4351-8348-97F8-51E75C33D35A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>
              <a:extLst>
                <a:ext uri="{FF2B5EF4-FFF2-40B4-BE49-F238E27FC236}">
                  <a16:creationId xmlns:a16="http://schemas.microsoft.com/office/drawing/2014/main" id="{CC21FF39-9F8F-1F45-B040-8C682F241688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155FB06E-9589-7A4B-B157-1B075B8CB4FA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B5383CFC-CCF0-8D4F-8695-6065B317215C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9ABD9772-B089-A740-85E5-CE86494870B6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>
              <a:extLst>
                <a:ext uri="{FF2B5EF4-FFF2-40B4-BE49-F238E27FC236}">
                  <a16:creationId xmlns:a16="http://schemas.microsoft.com/office/drawing/2014/main" id="{A5EA2657-F97C-6C4C-86A1-3D724AA21FBE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1720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24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Python </a:t>
            </a:r>
            <a:r>
              <a:rPr lang="en-GB" dirty="0" err="1"/>
              <a:t>guide_bot</a:t>
            </a:r>
            <a:r>
              <a:rPr lang="en-GB" dirty="0"/>
              <a:t>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071659-F1F8-374C-A04F-8EF78041E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2" y="2563657"/>
            <a:ext cx="11014227" cy="2665543"/>
          </a:xfrm>
          <a:prstGeom prst="rect">
            <a:avLst/>
          </a:prstGeom>
        </p:spPr>
      </p:pic>
      <p:sp>
        <p:nvSpPr>
          <p:cNvPr id="9" name="object 17">
            <a:extLst>
              <a:ext uri="{FF2B5EF4-FFF2-40B4-BE49-F238E27FC236}">
                <a16:creationId xmlns:a16="http://schemas.microsoft.com/office/drawing/2014/main" id="{EDD4BA95-C3DC-B449-BE08-99821F62B433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HighNESS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is </a:t>
            </a: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funded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by the European Framework for Research and Innovation Horizon 2020, under grant agreement 951782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0" name="Gruppo 49">
            <a:extLst>
              <a:ext uri="{FF2B5EF4-FFF2-40B4-BE49-F238E27FC236}">
                <a16:creationId xmlns:a16="http://schemas.microsoft.com/office/drawing/2014/main" id="{EDCA1568-D64A-554E-B6C5-EE1FFBED5C16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1" name="object 18">
              <a:extLst>
                <a:ext uri="{FF2B5EF4-FFF2-40B4-BE49-F238E27FC236}">
                  <a16:creationId xmlns:a16="http://schemas.microsoft.com/office/drawing/2014/main" id="{B80C33B1-E9D5-2F44-959A-D1AB67ADCD5B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9">
              <a:extLst>
                <a:ext uri="{FF2B5EF4-FFF2-40B4-BE49-F238E27FC236}">
                  <a16:creationId xmlns:a16="http://schemas.microsoft.com/office/drawing/2014/main" id="{06400D7D-8516-3B40-BC32-85070031D41E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2437E22D-4C95-A842-8A47-956284E3E0DA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1">
              <a:extLst>
                <a:ext uri="{FF2B5EF4-FFF2-40B4-BE49-F238E27FC236}">
                  <a16:creationId xmlns:a16="http://schemas.microsoft.com/office/drawing/2014/main" id="{672438BB-9E47-1B4A-A2DA-06D9093F71B3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2">
              <a:extLst>
                <a:ext uri="{FF2B5EF4-FFF2-40B4-BE49-F238E27FC236}">
                  <a16:creationId xmlns:a16="http://schemas.microsoft.com/office/drawing/2014/main" id="{7C3EA96E-51B9-F64A-82EE-AA9C306F0E2C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3">
              <a:extLst>
                <a:ext uri="{FF2B5EF4-FFF2-40B4-BE49-F238E27FC236}">
                  <a16:creationId xmlns:a16="http://schemas.microsoft.com/office/drawing/2014/main" id="{2C23808A-0E86-2049-A055-85581C1BA792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4">
              <a:extLst>
                <a:ext uri="{FF2B5EF4-FFF2-40B4-BE49-F238E27FC236}">
                  <a16:creationId xmlns:a16="http://schemas.microsoft.com/office/drawing/2014/main" id="{62C55D24-ECC0-D84A-83BA-CC29296D06C3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5">
              <a:extLst>
                <a:ext uri="{FF2B5EF4-FFF2-40B4-BE49-F238E27FC236}">
                  <a16:creationId xmlns:a16="http://schemas.microsoft.com/office/drawing/2014/main" id="{87BF846E-F688-0F4A-BD3B-67863081BA1E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6">
              <a:extLst>
                <a:ext uri="{FF2B5EF4-FFF2-40B4-BE49-F238E27FC236}">
                  <a16:creationId xmlns:a16="http://schemas.microsoft.com/office/drawing/2014/main" id="{4FAC07B1-8AA9-B042-86C4-02EC4B1E72E3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91939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25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Python </a:t>
            </a:r>
            <a:r>
              <a:rPr lang="en-GB" dirty="0" err="1"/>
              <a:t>guide_bot</a:t>
            </a:r>
            <a:r>
              <a:rPr lang="en-GB" dirty="0"/>
              <a:t>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B8DC0B-28F6-8F4B-8BE3-44DDFF84D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85" y="2708920"/>
            <a:ext cx="11090815" cy="2304256"/>
          </a:xfrm>
          <a:prstGeom prst="rect">
            <a:avLst/>
          </a:prstGeom>
        </p:spPr>
      </p:pic>
      <p:sp>
        <p:nvSpPr>
          <p:cNvPr id="10" name="object 17">
            <a:extLst>
              <a:ext uri="{FF2B5EF4-FFF2-40B4-BE49-F238E27FC236}">
                <a16:creationId xmlns:a16="http://schemas.microsoft.com/office/drawing/2014/main" id="{543264E5-54CF-DC4E-BCDB-32BE2388AD54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HighNESS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is </a:t>
            </a: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funded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by the European Framework for Research and Innovation Horizon 2020, under grant agreement 951782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1" name="Gruppo 49">
            <a:extLst>
              <a:ext uri="{FF2B5EF4-FFF2-40B4-BE49-F238E27FC236}">
                <a16:creationId xmlns:a16="http://schemas.microsoft.com/office/drawing/2014/main" id="{3D5AF24A-B817-734A-BA49-F56CCA92F145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2" name="object 18">
              <a:extLst>
                <a:ext uri="{FF2B5EF4-FFF2-40B4-BE49-F238E27FC236}">
                  <a16:creationId xmlns:a16="http://schemas.microsoft.com/office/drawing/2014/main" id="{BAF118FC-856D-CE42-A00B-BAD8064DBB38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9">
              <a:extLst>
                <a:ext uri="{FF2B5EF4-FFF2-40B4-BE49-F238E27FC236}">
                  <a16:creationId xmlns:a16="http://schemas.microsoft.com/office/drawing/2014/main" id="{C6D09E30-57DA-5C4B-8156-C6C981566097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DEF68778-6AE6-7A46-B59C-7E331E33DEB6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1">
              <a:extLst>
                <a:ext uri="{FF2B5EF4-FFF2-40B4-BE49-F238E27FC236}">
                  <a16:creationId xmlns:a16="http://schemas.microsoft.com/office/drawing/2014/main" id="{4A201AC7-B6B3-4A4A-813A-EE022083CDEA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2">
              <a:extLst>
                <a:ext uri="{FF2B5EF4-FFF2-40B4-BE49-F238E27FC236}">
                  <a16:creationId xmlns:a16="http://schemas.microsoft.com/office/drawing/2014/main" id="{0824D923-19C9-D74B-88BE-CE17EC1C17B3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3">
              <a:extLst>
                <a:ext uri="{FF2B5EF4-FFF2-40B4-BE49-F238E27FC236}">
                  <a16:creationId xmlns:a16="http://schemas.microsoft.com/office/drawing/2014/main" id="{55ACFDC2-09DA-464F-998A-256A547C6321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4">
              <a:extLst>
                <a:ext uri="{FF2B5EF4-FFF2-40B4-BE49-F238E27FC236}">
                  <a16:creationId xmlns:a16="http://schemas.microsoft.com/office/drawing/2014/main" id="{FD8F5BD7-74C4-BF4C-B54C-C788F6F81127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5">
              <a:extLst>
                <a:ext uri="{FF2B5EF4-FFF2-40B4-BE49-F238E27FC236}">
                  <a16:creationId xmlns:a16="http://schemas.microsoft.com/office/drawing/2014/main" id="{F5282D63-1195-144A-BD36-575A980E8FDE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6">
              <a:extLst>
                <a:ext uri="{FF2B5EF4-FFF2-40B4-BE49-F238E27FC236}">
                  <a16:creationId xmlns:a16="http://schemas.microsoft.com/office/drawing/2014/main" id="{603DF635-D401-8B4F-887B-5672E36F38A1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10765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26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Python </a:t>
            </a:r>
            <a:r>
              <a:rPr lang="en-GB" dirty="0" err="1"/>
              <a:t>guide_bot</a:t>
            </a:r>
            <a:r>
              <a:rPr lang="en-GB" dirty="0"/>
              <a:t> example</a:t>
            </a:r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B4911043-8CC3-0C49-8498-F55EA2C33339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HighNESS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is </a:t>
            </a: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funded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by the European Framework for Research and Innovation Horizon 2020, under grant agreement 951782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A18C7E48-AA3A-574E-941E-A3BCB500F00E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0" name="object 18">
              <a:extLst>
                <a:ext uri="{FF2B5EF4-FFF2-40B4-BE49-F238E27FC236}">
                  <a16:creationId xmlns:a16="http://schemas.microsoft.com/office/drawing/2014/main" id="{EB936D23-F6D7-0042-BD82-EA5D21AE268B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>
              <a:extLst>
                <a:ext uri="{FF2B5EF4-FFF2-40B4-BE49-F238E27FC236}">
                  <a16:creationId xmlns:a16="http://schemas.microsoft.com/office/drawing/2014/main" id="{DDB0538F-D886-D748-8584-71A86CC061D2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>
              <a:extLst>
                <a:ext uri="{FF2B5EF4-FFF2-40B4-BE49-F238E27FC236}">
                  <a16:creationId xmlns:a16="http://schemas.microsoft.com/office/drawing/2014/main" id="{2C402E8A-E2C0-2D4F-8D5E-F307F37D5F41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>
              <a:extLst>
                <a:ext uri="{FF2B5EF4-FFF2-40B4-BE49-F238E27FC236}">
                  <a16:creationId xmlns:a16="http://schemas.microsoft.com/office/drawing/2014/main" id="{9E2BF49E-F307-4443-87C6-3E92CFE16131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>
              <a:extLst>
                <a:ext uri="{FF2B5EF4-FFF2-40B4-BE49-F238E27FC236}">
                  <a16:creationId xmlns:a16="http://schemas.microsoft.com/office/drawing/2014/main" id="{F1A5BC68-EAD1-CF47-8479-08A354799EBB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9D65B72D-C243-904D-96EC-F9ADF6CEEF9C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9FF048CB-F487-A547-8EC7-3DE2A17AA712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CFDE215A-075C-5E46-951A-119550CF8162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>
              <a:extLst>
                <a:ext uri="{FF2B5EF4-FFF2-40B4-BE49-F238E27FC236}">
                  <a16:creationId xmlns:a16="http://schemas.microsoft.com/office/drawing/2014/main" id="{9447A347-F1EE-9B41-A2DB-5541C5532763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158B1C6-6347-A24E-8907-52B1943936D0}"/>
              </a:ext>
            </a:extLst>
          </p:cNvPr>
          <p:cNvGrpSpPr/>
          <p:nvPr/>
        </p:nvGrpSpPr>
        <p:grpSpPr>
          <a:xfrm>
            <a:off x="2567608" y="4932987"/>
            <a:ext cx="6107568" cy="1361918"/>
            <a:chOff x="2567608" y="4932987"/>
            <a:chExt cx="6107568" cy="136191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008F5FF-E86E-1143-9936-47C7EAE3E558}"/>
                </a:ext>
              </a:extLst>
            </p:cNvPr>
            <p:cNvSpPr/>
            <p:nvPr/>
          </p:nvSpPr>
          <p:spPr>
            <a:xfrm>
              <a:off x="4554682" y="4973892"/>
              <a:ext cx="3888432" cy="1297567"/>
            </a:xfrm>
            <a:prstGeom prst="ellipse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C7B7CFC-1941-A442-B5D4-F50C6BB34255}"/>
                </a:ext>
              </a:extLst>
            </p:cNvPr>
            <p:cNvSpPr/>
            <p:nvPr/>
          </p:nvSpPr>
          <p:spPr>
            <a:xfrm>
              <a:off x="2927648" y="5157192"/>
              <a:ext cx="1656184" cy="936104"/>
            </a:xfrm>
            <a:prstGeom prst="ellipse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7F0F84-FD70-2148-B45D-C2DD2D111694}"/>
                </a:ext>
              </a:extLst>
            </p:cNvPr>
            <p:cNvSpPr/>
            <p:nvPr/>
          </p:nvSpPr>
          <p:spPr>
            <a:xfrm>
              <a:off x="4438197" y="5036622"/>
              <a:ext cx="344475" cy="12582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7C52A12-2240-FD40-825D-F725B94C6B9F}"/>
                </a:ext>
              </a:extLst>
            </p:cNvPr>
            <p:cNvSpPr/>
            <p:nvPr/>
          </p:nvSpPr>
          <p:spPr>
            <a:xfrm>
              <a:off x="2567608" y="4988171"/>
              <a:ext cx="1296144" cy="12582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8E7D91F-15D6-894D-B3F4-4D075B00948F}"/>
                </a:ext>
              </a:extLst>
            </p:cNvPr>
            <p:cNvSpPr/>
            <p:nvPr/>
          </p:nvSpPr>
          <p:spPr>
            <a:xfrm flipH="1">
              <a:off x="8027104" y="4932987"/>
              <a:ext cx="648072" cy="12582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77E944-D544-2248-9B0C-54A3018D8C2C}"/>
                </a:ext>
              </a:extLst>
            </p:cNvPr>
            <p:cNvSpPr/>
            <p:nvPr/>
          </p:nvSpPr>
          <p:spPr>
            <a:xfrm>
              <a:off x="2999656" y="5157192"/>
              <a:ext cx="144016" cy="9361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986ED6E-5D64-CE4B-A028-AD788A74EF53}"/>
                </a:ext>
              </a:extLst>
            </p:cNvPr>
            <p:cNvSpPr/>
            <p:nvPr/>
          </p:nvSpPr>
          <p:spPr>
            <a:xfrm>
              <a:off x="8172950" y="5423714"/>
              <a:ext cx="116485" cy="3985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0EF6F76-C38B-E247-AC06-EBDF4B74A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21" y="2060848"/>
            <a:ext cx="10973542" cy="274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94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0E4444-42C3-304D-B649-DEB84979F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" y="3468992"/>
            <a:ext cx="12192000" cy="1637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27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Python </a:t>
            </a:r>
            <a:r>
              <a:rPr lang="en-GB" dirty="0" err="1"/>
              <a:t>guide_bot</a:t>
            </a:r>
            <a:r>
              <a:rPr lang="en-GB" dirty="0"/>
              <a:t> example</a:t>
            </a:r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B4911043-8CC3-0C49-8498-F55EA2C33339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HighNESS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is </a:t>
            </a: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funded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by the European Framework for Research and Innovation Horizon 2020, under grant agreement 951782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A18C7E48-AA3A-574E-941E-A3BCB500F00E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0" name="object 18">
              <a:extLst>
                <a:ext uri="{FF2B5EF4-FFF2-40B4-BE49-F238E27FC236}">
                  <a16:creationId xmlns:a16="http://schemas.microsoft.com/office/drawing/2014/main" id="{EB936D23-F6D7-0042-BD82-EA5D21AE268B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>
              <a:extLst>
                <a:ext uri="{FF2B5EF4-FFF2-40B4-BE49-F238E27FC236}">
                  <a16:creationId xmlns:a16="http://schemas.microsoft.com/office/drawing/2014/main" id="{DDB0538F-D886-D748-8584-71A86CC061D2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>
              <a:extLst>
                <a:ext uri="{FF2B5EF4-FFF2-40B4-BE49-F238E27FC236}">
                  <a16:creationId xmlns:a16="http://schemas.microsoft.com/office/drawing/2014/main" id="{2C402E8A-E2C0-2D4F-8D5E-F307F37D5F41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>
              <a:extLst>
                <a:ext uri="{FF2B5EF4-FFF2-40B4-BE49-F238E27FC236}">
                  <a16:creationId xmlns:a16="http://schemas.microsoft.com/office/drawing/2014/main" id="{9E2BF49E-F307-4443-87C6-3E92CFE16131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>
              <a:extLst>
                <a:ext uri="{FF2B5EF4-FFF2-40B4-BE49-F238E27FC236}">
                  <a16:creationId xmlns:a16="http://schemas.microsoft.com/office/drawing/2014/main" id="{F1A5BC68-EAD1-CF47-8479-08A354799EBB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9D65B72D-C243-904D-96EC-F9ADF6CEEF9C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9FF048CB-F487-A547-8EC7-3DE2A17AA712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CFDE215A-075C-5E46-951A-119550CF8162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>
              <a:extLst>
                <a:ext uri="{FF2B5EF4-FFF2-40B4-BE49-F238E27FC236}">
                  <a16:creationId xmlns:a16="http://schemas.microsoft.com/office/drawing/2014/main" id="{9447A347-F1EE-9B41-A2DB-5541C5532763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41E376C-E9C9-274A-A5EC-029253104D6D}"/>
              </a:ext>
            </a:extLst>
          </p:cNvPr>
          <p:cNvSpPr txBox="1"/>
          <p:nvPr/>
        </p:nvSpPr>
        <p:spPr>
          <a:xfrm>
            <a:off x="3792511" y="176883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25000" lnSpcReduction="20000"/>
          </a:bodyPr>
          <a:lstStyle/>
          <a:p>
            <a:pPr algn="l"/>
            <a:endParaRPr lang="da-DK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DBDF85-2BEB-4341-9D48-5E2704E36D47}"/>
              </a:ext>
            </a:extLst>
          </p:cNvPr>
          <p:cNvSpPr txBox="1"/>
          <p:nvPr/>
        </p:nvSpPr>
        <p:spPr>
          <a:xfrm>
            <a:off x="1205923" y="1895130"/>
            <a:ext cx="8080209" cy="157386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r>
              <a:rPr lang="da-DK" sz="2000" dirty="0"/>
              <a:t>User </a:t>
            </a:r>
            <a:r>
              <a:rPr lang="da-DK" sz="2000" dirty="0" err="1"/>
              <a:t>can</a:t>
            </a:r>
            <a:r>
              <a:rPr lang="da-DK" sz="2000" dirty="0"/>
              <a:t> </a:t>
            </a:r>
            <a:r>
              <a:rPr lang="da-DK" sz="2000" dirty="0" err="1"/>
              <a:t>define</a:t>
            </a:r>
            <a:r>
              <a:rPr lang="da-DK" sz="2000" dirty="0"/>
              <a:t> parameters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sz="2000" dirty="0" err="1"/>
              <a:t>Fixed</a:t>
            </a:r>
            <a:r>
              <a:rPr lang="da-DK" sz="2000" dirty="0"/>
              <a:t> parameter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sz="2000" dirty="0" err="1"/>
              <a:t>Free</a:t>
            </a:r>
            <a:r>
              <a:rPr lang="da-DK" sz="2000" dirty="0"/>
              <a:t> parameter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sz="2000" dirty="0"/>
              <a:t>Dependent parameter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6022210-F579-0E43-8834-F971248FB7B2}"/>
              </a:ext>
            </a:extLst>
          </p:cNvPr>
          <p:cNvSpPr/>
          <p:nvPr/>
        </p:nvSpPr>
        <p:spPr>
          <a:xfrm rot="196367">
            <a:off x="9190461" y="4251260"/>
            <a:ext cx="1639741" cy="340373"/>
          </a:xfrm>
          <a:custGeom>
            <a:avLst/>
            <a:gdLst>
              <a:gd name="connsiteX0" fmla="*/ 0 w 3104707"/>
              <a:gd name="connsiteY0" fmla="*/ 340373 h 340373"/>
              <a:gd name="connsiteX1" fmla="*/ 1605516 w 3104707"/>
              <a:gd name="connsiteY1" fmla="*/ 131 h 340373"/>
              <a:gd name="connsiteX2" fmla="*/ 3104707 w 3104707"/>
              <a:gd name="connsiteY2" fmla="*/ 308475 h 34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4707" h="340373">
                <a:moveTo>
                  <a:pt x="0" y="340373"/>
                </a:moveTo>
                <a:cubicBezTo>
                  <a:pt x="544032" y="172910"/>
                  <a:pt x="1088065" y="5447"/>
                  <a:pt x="1605516" y="131"/>
                </a:cubicBezTo>
                <a:cubicBezTo>
                  <a:pt x="2122967" y="-5185"/>
                  <a:pt x="2613837" y="151645"/>
                  <a:pt x="3104707" y="308475"/>
                </a:cubicBezTo>
              </a:path>
            </a:pathLst>
          </a:custGeom>
          <a:noFill/>
          <a:ln w="34925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7650EB9C-E585-D745-9E19-D2AC3A47018D}"/>
              </a:ext>
            </a:extLst>
          </p:cNvPr>
          <p:cNvSpPr/>
          <p:nvPr/>
        </p:nvSpPr>
        <p:spPr>
          <a:xfrm flipV="1">
            <a:off x="8225223" y="4911881"/>
            <a:ext cx="2836176" cy="629312"/>
          </a:xfrm>
          <a:custGeom>
            <a:avLst/>
            <a:gdLst>
              <a:gd name="connsiteX0" fmla="*/ 0 w 3104707"/>
              <a:gd name="connsiteY0" fmla="*/ 340373 h 340373"/>
              <a:gd name="connsiteX1" fmla="*/ 1605516 w 3104707"/>
              <a:gd name="connsiteY1" fmla="*/ 131 h 340373"/>
              <a:gd name="connsiteX2" fmla="*/ 3104707 w 3104707"/>
              <a:gd name="connsiteY2" fmla="*/ 308475 h 34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4707" h="340373">
                <a:moveTo>
                  <a:pt x="0" y="340373"/>
                </a:moveTo>
                <a:cubicBezTo>
                  <a:pt x="544032" y="172910"/>
                  <a:pt x="1088065" y="5447"/>
                  <a:pt x="1605516" y="131"/>
                </a:cubicBezTo>
                <a:cubicBezTo>
                  <a:pt x="2122967" y="-5185"/>
                  <a:pt x="2613837" y="151645"/>
                  <a:pt x="3104707" y="308475"/>
                </a:cubicBezTo>
              </a:path>
            </a:pathLst>
          </a:custGeom>
          <a:noFill/>
          <a:ln w="34925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63F6BAD-8F01-DA44-BFEB-C3DCE40A1588}"/>
              </a:ext>
            </a:extLst>
          </p:cNvPr>
          <p:cNvSpPr/>
          <p:nvPr/>
        </p:nvSpPr>
        <p:spPr>
          <a:xfrm rot="21396085" flipV="1">
            <a:off x="9288000" y="4994391"/>
            <a:ext cx="1989338" cy="479379"/>
          </a:xfrm>
          <a:custGeom>
            <a:avLst/>
            <a:gdLst>
              <a:gd name="connsiteX0" fmla="*/ 0 w 3104707"/>
              <a:gd name="connsiteY0" fmla="*/ 340373 h 340373"/>
              <a:gd name="connsiteX1" fmla="*/ 1605516 w 3104707"/>
              <a:gd name="connsiteY1" fmla="*/ 131 h 340373"/>
              <a:gd name="connsiteX2" fmla="*/ 3104707 w 3104707"/>
              <a:gd name="connsiteY2" fmla="*/ 308475 h 34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4707" h="340373">
                <a:moveTo>
                  <a:pt x="0" y="340373"/>
                </a:moveTo>
                <a:cubicBezTo>
                  <a:pt x="544032" y="172910"/>
                  <a:pt x="1088065" y="5447"/>
                  <a:pt x="1605516" y="131"/>
                </a:cubicBezTo>
                <a:cubicBezTo>
                  <a:pt x="2122967" y="-5185"/>
                  <a:pt x="2613837" y="151645"/>
                  <a:pt x="3104707" y="308475"/>
                </a:cubicBezTo>
              </a:path>
            </a:pathLst>
          </a:custGeom>
          <a:noFill/>
          <a:ln w="34925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054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28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Python </a:t>
            </a:r>
            <a:r>
              <a:rPr lang="en-GB" dirty="0" err="1"/>
              <a:t>guide_bot</a:t>
            </a:r>
            <a:r>
              <a:rPr lang="en-GB" dirty="0"/>
              <a:t> example</a:t>
            </a:r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B4911043-8CC3-0C49-8498-F55EA2C33339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HighNESS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is </a:t>
            </a: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funded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by the European Framework for Research and Innovation Horizon 2020, under grant agreement 951782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A18C7E48-AA3A-574E-941E-A3BCB500F00E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0" name="object 18">
              <a:extLst>
                <a:ext uri="{FF2B5EF4-FFF2-40B4-BE49-F238E27FC236}">
                  <a16:creationId xmlns:a16="http://schemas.microsoft.com/office/drawing/2014/main" id="{EB936D23-F6D7-0042-BD82-EA5D21AE268B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>
              <a:extLst>
                <a:ext uri="{FF2B5EF4-FFF2-40B4-BE49-F238E27FC236}">
                  <a16:creationId xmlns:a16="http://schemas.microsoft.com/office/drawing/2014/main" id="{DDB0538F-D886-D748-8584-71A86CC061D2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>
              <a:extLst>
                <a:ext uri="{FF2B5EF4-FFF2-40B4-BE49-F238E27FC236}">
                  <a16:creationId xmlns:a16="http://schemas.microsoft.com/office/drawing/2014/main" id="{2C402E8A-E2C0-2D4F-8D5E-F307F37D5F41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>
              <a:extLst>
                <a:ext uri="{FF2B5EF4-FFF2-40B4-BE49-F238E27FC236}">
                  <a16:creationId xmlns:a16="http://schemas.microsoft.com/office/drawing/2014/main" id="{9E2BF49E-F307-4443-87C6-3E92CFE16131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>
              <a:extLst>
                <a:ext uri="{FF2B5EF4-FFF2-40B4-BE49-F238E27FC236}">
                  <a16:creationId xmlns:a16="http://schemas.microsoft.com/office/drawing/2014/main" id="{F1A5BC68-EAD1-CF47-8479-08A354799EBB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9D65B72D-C243-904D-96EC-F9ADF6CEEF9C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9FF048CB-F487-A547-8EC7-3DE2A17AA712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CFDE215A-075C-5E46-951A-119550CF8162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>
              <a:extLst>
                <a:ext uri="{FF2B5EF4-FFF2-40B4-BE49-F238E27FC236}">
                  <a16:creationId xmlns:a16="http://schemas.microsoft.com/office/drawing/2014/main" id="{9447A347-F1EE-9B41-A2DB-5541C5532763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41E376C-E9C9-274A-A5EC-029253104D6D}"/>
              </a:ext>
            </a:extLst>
          </p:cNvPr>
          <p:cNvSpPr txBox="1"/>
          <p:nvPr/>
        </p:nvSpPr>
        <p:spPr>
          <a:xfrm>
            <a:off x="3792511" y="176883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25000" lnSpcReduction="20000"/>
          </a:bodyPr>
          <a:lstStyle/>
          <a:p>
            <a:pPr algn="l"/>
            <a:endParaRPr lang="da-DK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A17780-2559-6847-8549-FCF4BFB08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93" y="2492896"/>
            <a:ext cx="11123307" cy="29628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01AE20-5268-FE40-94F7-BEA873E26679}"/>
              </a:ext>
            </a:extLst>
          </p:cNvPr>
          <p:cNvSpPr txBox="1"/>
          <p:nvPr/>
        </p:nvSpPr>
        <p:spPr>
          <a:xfrm rot="20077365">
            <a:off x="9772592" y="2862883"/>
            <a:ext cx="2016224" cy="50405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77500" lnSpcReduction="20000"/>
          </a:bodyPr>
          <a:lstStyle/>
          <a:p>
            <a:pPr algn="ctr"/>
            <a:r>
              <a:rPr lang="da-DK" sz="2000" dirty="0" err="1"/>
              <a:t>Defines</a:t>
            </a:r>
            <a:r>
              <a:rPr lang="da-DK" sz="2000" dirty="0"/>
              <a:t> </a:t>
            </a:r>
            <a:r>
              <a:rPr lang="da-DK" sz="2000" dirty="0" err="1"/>
              <a:t>custom</a:t>
            </a:r>
            <a:r>
              <a:rPr lang="da-DK" sz="2000" dirty="0"/>
              <a:t> parameters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EAF9FC-5F13-2A42-A827-42ABA0C22DCF}"/>
              </a:ext>
            </a:extLst>
          </p:cNvPr>
          <p:cNvCxnSpPr/>
          <p:nvPr/>
        </p:nvCxnSpPr>
        <p:spPr>
          <a:xfrm flipH="1">
            <a:off x="9621982" y="2996952"/>
            <a:ext cx="722490" cy="4758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892660-F6BF-5345-BB51-2AB78693B69C}"/>
              </a:ext>
            </a:extLst>
          </p:cNvPr>
          <p:cNvCxnSpPr>
            <a:cxnSpLocks/>
          </p:cNvCxnSpPr>
          <p:nvPr/>
        </p:nvCxnSpPr>
        <p:spPr>
          <a:xfrm flipH="1" flipV="1">
            <a:off x="9403774" y="2826328"/>
            <a:ext cx="924790" cy="16625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823203-7F7C-BB43-BF5C-86D939D1087E}"/>
              </a:ext>
            </a:extLst>
          </p:cNvPr>
          <p:cNvSpPr txBox="1"/>
          <p:nvPr/>
        </p:nvSpPr>
        <p:spPr>
          <a:xfrm rot="733206">
            <a:off x="9447021" y="3867787"/>
            <a:ext cx="2070325" cy="30928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77500" lnSpcReduction="20000"/>
          </a:bodyPr>
          <a:lstStyle/>
          <a:p>
            <a:pPr algn="ctr"/>
            <a:r>
              <a:rPr lang="da-DK" sz="2000" dirty="0"/>
              <a:t>Sets min / max </a:t>
            </a:r>
            <a:r>
              <a:rPr lang="da-DK" sz="2000" dirty="0" err="1"/>
              <a:t>length</a:t>
            </a:r>
            <a:endParaRPr lang="da-DK" sz="20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9B685C-30F3-8A4D-AB19-DFAE35BA1AB8}"/>
              </a:ext>
            </a:extLst>
          </p:cNvPr>
          <p:cNvCxnSpPr>
            <a:cxnSpLocks/>
          </p:cNvCxnSpPr>
          <p:nvPr/>
        </p:nvCxnSpPr>
        <p:spPr>
          <a:xfrm flipH="1">
            <a:off x="7252855" y="3813464"/>
            <a:ext cx="2296390" cy="39485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4D9C583-9070-6A48-AA1B-5191BE12ECB7}"/>
              </a:ext>
            </a:extLst>
          </p:cNvPr>
          <p:cNvSpPr txBox="1"/>
          <p:nvPr/>
        </p:nvSpPr>
        <p:spPr>
          <a:xfrm rot="21010314">
            <a:off x="8040363" y="5706779"/>
            <a:ext cx="2070325" cy="62781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92500" lnSpcReduction="10000"/>
          </a:bodyPr>
          <a:lstStyle/>
          <a:p>
            <a:pPr algn="ctr"/>
            <a:r>
              <a:rPr lang="da-DK" sz="2000" dirty="0" err="1"/>
              <a:t>Use</a:t>
            </a:r>
            <a:r>
              <a:rPr lang="da-DK" sz="2000" dirty="0"/>
              <a:t> of </a:t>
            </a:r>
            <a:r>
              <a:rPr lang="da-DK" sz="2000" dirty="0" err="1"/>
              <a:t>our</a:t>
            </a:r>
            <a:r>
              <a:rPr lang="da-DK" sz="2000" dirty="0"/>
              <a:t> </a:t>
            </a:r>
            <a:r>
              <a:rPr lang="da-DK" sz="2000" dirty="0" err="1"/>
              <a:t>custom</a:t>
            </a:r>
            <a:endParaRPr lang="da-DK" sz="2000" dirty="0"/>
          </a:p>
          <a:p>
            <a:pPr algn="ctr"/>
            <a:r>
              <a:rPr lang="da-DK" sz="2000" dirty="0"/>
              <a:t>parameters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A9D6A1-958A-524C-9578-352562F05DA4}"/>
              </a:ext>
            </a:extLst>
          </p:cNvPr>
          <p:cNvCxnSpPr>
            <a:cxnSpLocks/>
          </p:cNvCxnSpPr>
          <p:nvPr/>
        </p:nvCxnSpPr>
        <p:spPr>
          <a:xfrm flipH="1" flipV="1">
            <a:off x="8395856" y="5070764"/>
            <a:ext cx="467589" cy="67540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109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29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Python </a:t>
            </a:r>
            <a:r>
              <a:rPr lang="en-GB" dirty="0" err="1"/>
              <a:t>guide_bot</a:t>
            </a:r>
            <a:r>
              <a:rPr lang="en-GB" dirty="0"/>
              <a:t> example</a:t>
            </a:r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B4911043-8CC3-0C49-8498-F55EA2C33339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HighNESS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is </a:t>
            </a: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funded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by the European Framework for Research and Innovation Horizon 2020, under grant agreement 951782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A18C7E48-AA3A-574E-941E-A3BCB500F00E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0" name="object 18">
              <a:extLst>
                <a:ext uri="{FF2B5EF4-FFF2-40B4-BE49-F238E27FC236}">
                  <a16:creationId xmlns:a16="http://schemas.microsoft.com/office/drawing/2014/main" id="{EB936D23-F6D7-0042-BD82-EA5D21AE268B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>
              <a:extLst>
                <a:ext uri="{FF2B5EF4-FFF2-40B4-BE49-F238E27FC236}">
                  <a16:creationId xmlns:a16="http://schemas.microsoft.com/office/drawing/2014/main" id="{DDB0538F-D886-D748-8584-71A86CC061D2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>
              <a:extLst>
                <a:ext uri="{FF2B5EF4-FFF2-40B4-BE49-F238E27FC236}">
                  <a16:creationId xmlns:a16="http://schemas.microsoft.com/office/drawing/2014/main" id="{2C402E8A-E2C0-2D4F-8D5E-F307F37D5F41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>
              <a:extLst>
                <a:ext uri="{FF2B5EF4-FFF2-40B4-BE49-F238E27FC236}">
                  <a16:creationId xmlns:a16="http://schemas.microsoft.com/office/drawing/2014/main" id="{9E2BF49E-F307-4443-87C6-3E92CFE16131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>
              <a:extLst>
                <a:ext uri="{FF2B5EF4-FFF2-40B4-BE49-F238E27FC236}">
                  <a16:creationId xmlns:a16="http://schemas.microsoft.com/office/drawing/2014/main" id="{F1A5BC68-EAD1-CF47-8479-08A354799EBB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9D65B72D-C243-904D-96EC-F9ADF6CEEF9C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9FF048CB-F487-A547-8EC7-3DE2A17AA712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CFDE215A-075C-5E46-951A-119550CF8162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>
              <a:extLst>
                <a:ext uri="{FF2B5EF4-FFF2-40B4-BE49-F238E27FC236}">
                  <a16:creationId xmlns:a16="http://schemas.microsoft.com/office/drawing/2014/main" id="{9447A347-F1EE-9B41-A2DB-5541C5532763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41E376C-E9C9-274A-A5EC-029253104D6D}"/>
              </a:ext>
            </a:extLst>
          </p:cNvPr>
          <p:cNvSpPr txBox="1"/>
          <p:nvPr/>
        </p:nvSpPr>
        <p:spPr>
          <a:xfrm>
            <a:off x="3792511" y="176883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25000" lnSpcReduction="20000"/>
          </a:bodyPr>
          <a:lstStyle/>
          <a:p>
            <a:pPr algn="l"/>
            <a:endParaRPr lang="da-DK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A17780-2559-6847-8549-FCF4BFB08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93" y="1741792"/>
            <a:ext cx="11123307" cy="2962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0C216-261E-ED4C-8BFF-9582B0AFA4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52" y="4713620"/>
            <a:ext cx="11100539" cy="9931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3DE369D-8210-1E40-A74D-DBD8012E4505}"/>
              </a:ext>
            </a:extLst>
          </p:cNvPr>
          <p:cNvSpPr txBox="1"/>
          <p:nvPr/>
        </p:nvSpPr>
        <p:spPr>
          <a:xfrm rot="21041914">
            <a:off x="5530672" y="5693213"/>
            <a:ext cx="2016224" cy="50405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77500" lnSpcReduction="20000"/>
          </a:bodyPr>
          <a:lstStyle/>
          <a:p>
            <a:pPr algn="ctr"/>
            <a:r>
              <a:rPr lang="da-DK" sz="2000" dirty="0"/>
              <a:t>Using </a:t>
            </a:r>
            <a:r>
              <a:rPr lang="da-DK" sz="2000" dirty="0" err="1"/>
              <a:t>custom</a:t>
            </a:r>
            <a:r>
              <a:rPr lang="da-DK" sz="2000" dirty="0"/>
              <a:t> parameters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8E9C51-8B49-724F-A18C-C6126CE56A99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5337545" y="5326913"/>
            <a:ext cx="1160504" cy="36961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B1860DF-0C83-4B40-8DE6-81BADD3E12F9}"/>
              </a:ext>
            </a:extLst>
          </p:cNvPr>
          <p:cNvCxnSpPr>
            <a:cxnSpLocks/>
          </p:cNvCxnSpPr>
          <p:nvPr/>
        </p:nvCxnSpPr>
        <p:spPr>
          <a:xfrm flipV="1">
            <a:off x="6485860" y="5367618"/>
            <a:ext cx="186204" cy="32080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>
            <a:extLst>
              <a:ext uri="{FF2B5EF4-FFF2-40B4-BE49-F238E27FC236}">
                <a16:creationId xmlns:a16="http://schemas.microsoft.com/office/drawing/2014/main" id="{6C6EAD37-9943-DF43-A91B-2C9614843DC5}"/>
              </a:ext>
            </a:extLst>
          </p:cNvPr>
          <p:cNvSpPr/>
          <p:nvPr/>
        </p:nvSpPr>
        <p:spPr>
          <a:xfrm>
            <a:off x="5656521" y="4784520"/>
            <a:ext cx="3104707" cy="340373"/>
          </a:xfrm>
          <a:custGeom>
            <a:avLst/>
            <a:gdLst>
              <a:gd name="connsiteX0" fmla="*/ 0 w 3104707"/>
              <a:gd name="connsiteY0" fmla="*/ 340373 h 340373"/>
              <a:gd name="connsiteX1" fmla="*/ 1605516 w 3104707"/>
              <a:gd name="connsiteY1" fmla="*/ 131 h 340373"/>
              <a:gd name="connsiteX2" fmla="*/ 3104707 w 3104707"/>
              <a:gd name="connsiteY2" fmla="*/ 308475 h 34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4707" h="340373">
                <a:moveTo>
                  <a:pt x="0" y="340373"/>
                </a:moveTo>
                <a:cubicBezTo>
                  <a:pt x="544032" y="172910"/>
                  <a:pt x="1088065" y="5447"/>
                  <a:pt x="1605516" y="131"/>
                </a:cubicBezTo>
                <a:cubicBezTo>
                  <a:pt x="2122967" y="-5185"/>
                  <a:pt x="2613837" y="151645"/>
                  <a:pt x="3104707" y="308475"/>
                </a:cubicBezTo>
              </a:path>
            </a:pathLst>
          </a:custGeom>
          <a:noFill/>
          <a:ln w="34925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A45EF0DA-118E-B944-A145-26B8BF435D3F}"/>
              </a:ext>
            </a:extLst>
          </p:cNvPr>
          <p:cNvSpPr/>
          <p:nvPr/>
        </p:nvSpPr>
        <p:spPr>
          <a:xfrm rot="196367">
            <a:off x="7092803" y="4764219"/>
            <a:ext cx="1993626" cy="340373"/>
          </a:xfrm>
          <a:custGeom>
            <a:avLst/>
            <a:gdLst>
              <a:gd name="connsiteX0" fmla="*/ 0 w 3104707"/>
              <a:gd name="connsiteY0" fmla="*/ 340373 h 340373"/>
              <a:gd name="connsiteX1" fmla="*/ 1605516 w 3104707"/>
              <a:gd name="connsiteY1" fmla="*/ 131 h 340373"/>
              <a:gd name="connsiteX2" fmla="*/ 3104707 w 3104707"/>
              <a:gd name="connsiteY2" fmla="*/ 308475 h 34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4707" h="340373">
                <a:moveTo>
                  <a:pt x="0" y="340373"/>
                </a:moveTo>
                <a:cubicBezTo>
                  <a:pt x="544032" y="172910"/>
                  <a:pt x="1088065" y="5447"/>
                  <a:pt x="1605516" y="131"/>
                </a:cubicBezTo>
                <a:cubicBezTo>
                  <a:pt x="2122967" y="-5185"/>
                  <a:pt x="2613837" y="151645"/>
                  <a:pt x="3104707" y="308475"/>
                </a:cubicBezTo>
              </a:path>
            </a:pathLst>
          </a:custGeom>
          <a:noFill/>
          <a:ln w="34925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934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3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290764E-5AFD-784B-9863-27579DB2F440}"/>
              </a:ext>
            </a:extLst>
          </p:cNvPr>
          <p:cNvSpPr txBox="1">
            <a:spLocks/>
          </p:cNvSpPr>
          <p:nvPr/>
        </p:nvSpPr>
        <p:spPr>
          <a:xfrm>
            <a:off x="609601" y="1997500"/>
            <a:ext cx="10896850" cy="4254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GB" dirty="0"/>
              <a:t> </a:t>
            </a:r>
            <a:r>
              <a:rPr lang="en-GB" dirty="0" err="1"/>
              <a:t>guide_bot</a:t>
            </a:r>
            <a:r>
              <a:rPr lang="en-GB" dirty="0"/>
              <a:t> was my attempt to provide a tool that will ease the process of guide design</a:t>
            </a:r>
          </a:p>
          <a:p>
            <a:pPr hangingPunct="1">
              <a:lnSpc>
                <a:spcPct val="150000"/>
              </a:lnSpc>
            </a:pPr>
            <a:r>
              <a:rPr lang="en-GB" dirty="0"/>
              <a:t> The first version of </a:t>
            </a:r>
            <a:r>
              <a:rPr lang="en-GB" dirty="0" err="1"/>
              <a:t>guide_bot</a:t>
            </a:r>
            <a:r>
              <a:rPr lang="en-GB" dirty="0"/>
              <a:t> was written in 2013 using MATLAB</a:t>
            </a:r>
          </a:p>
          <a:p>
            <a:pPr lvl="2"/>
            <a:r>
              <a:rPr lang="en-GB" dirty="0"/>
              <a:t> Simple system for describing guide geometry</a:t>
            </a:r>
          </a:p>
          <a:p>
            <a:pPr lvl="2"/>
            <a:r>
              <a:rPr lang="en-GB" dirty="0"/>
              <a:t> Writes </a:t>
            </a:r>
            <a:r>
              <a:rPr lang="en-GB" dirty="0" err="1"/>
              <a:t>McStas</a:t>
            </a:r>
            <a:r>
              <a:rPr lang="en-GB" dirty="0"/>
              <a:t> instrument file corresponding to the geometry</a:t>
            </a:r>
          </a:p>
          <a:p>
            <a:pPr lvl="2"/>
            <a:r>
              <a:rPr lang="en-GB" dirty="0"/>
              <a:t> Sets up numerical optimization using </a:t>
            </a:r>
            <a:r>
              <a:rPr lang="en-GB" dirty="0" err="1"/>
              <a:t>iFit</a:t>
            </a:r>
            <a:r>
              <a:rPr lang="en-GB" dirty="0"/>
              <a:t> written by Emmanuel </a:t>
            </a:r>
            <a:r>
              <a:rPr lang="en-GB" dirty="0" err="1"/>
              <a:t>Farhi</a:t>
            </a:r>
            <a:endParaRPr lang="en-GB" dirty="0"/>
          </a:p>
          <a:p>
            <a:pPr lvl="2"/>
            <a:r>
              <a:rPr lang="en-GB" dirty="0"/>
              <a:t> Runs on ESS DMSC cluster</a:t>
            </a:r>
          </a:p>
          <a:p>
            <a:pPr lvl="2"/>
            <a:r>
              <a:rPr lang="en-GB" dirty="0"/>
              <a:t> Produces figures describing the guide performance</a:t>
            </a:r>
          </a:p>
          <a:p>
            <a:pPr>
              <a:lnSpc>
                <a:spcPct val="150000"/>
              </a:lnSpc>
            </a:pPr>
            <a:r>
              <a:rPr lang="en-GB" dirty="0"/>
              <a:t> This first version of </a:t>
            </a:r>
            <a:r>
              <a:rPr lang="en-GB" dirty="0" err="1"/>
              <a:t>guide_bot</a:t>
            </a:r>
            <a:r>
              <a:rPr lang="en-GB" dirty="0"/>
              <a:t> is sadly obsolete</a:t>
            </a:r>
          </a:p>
          <a:p>
            <a:pPr>
              <a:lnSpc>
                <a:spcPct val="150000"/>
              </a:lnSpc>
            </a:pPr>
            <a:r>
              <a:rPr lang="en-GB" dirty="0"/>
              <a:t> New version is being written in python</a:t>
            </a:r>
          </a:p>
        </p:txBody>
      </p:sp>
      <p:pic>
        <p:nvPicPr>
          <p:cNvPr id="9" name="mcstas_logo_371x218.png">
            <a:extLst>
              <a:ext uri="{FF2B5EF4-FFF2-40B4-BE49-F238E27FC236}">
                <a16:creationId xmlns:a16="http://schemas.microsoft.com/office/drawing/2014/main" id="{B6E6E36B-AD83-E84A-BE36-AF58D349F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7650" y="2102159"/>
            <a:ext cx="1348003" cy="792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Matlablogo.png">
            <a:extLst>
              <a:ext uri="{FF2B5EF4-FFF2-40B4-BE49-F238E27FC236}">
                <a16:creationId xmlns:a16="http://schemas.microsoft.com/office/drawing/2014/main" id="{1F651BC2-33E2-634D-8D4B-575D614B9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53745" y="3139558"/>
            <a:ext cx="1953441" cy="738645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1027">
            <a:extLst>
              <a:ext uri="{FF2B5EF4-FFF2-40B4-BE49-F238E27FC236}">
                <a16:creationId xmlns:a16="http://schemas.microsoft.com/office/drawing/2014/main" id="{176B8D14-D87E-B74D-A39A-FD8C0AAF6EB3}"/>
              </a:ext>
            </a:extLst>
          </p:cNvPr>
          <p:cNvSpPr/>
          <p:nvPr/>
        </p:nvSpPr>
        <p:spPr>
          <a:xfrm>
            <a:off x="11221652" y="3531730"/>
            <a:ext cx="72219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4200">
              <a:defRPr sz="48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400" dirty="0" err="1"/>
              <a:t>iFit</a:t>
            </a:r>
            <a:endParaRPr sz="2400" dirty="0"/>
          </a:p>
        </p:txBody>
      </p:sp>
      <p:pic>
        <p:nvPicPr>
          <p:cNvPr id="12" name="computer.tiff">
            <a:extLst>
              <a:ext uri="{FF2B5EF4-FFF2-40B4-BE49-F238E27FC236}">
                <a16:creationId xmlns:a16="http://schemas.microsoft.com/office/drawing/2014/main" id="{72C8D4BA-2CE1-BF47-908A-8AC0484C4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94927" y="4205012"/>
            <a:ext cx="1309443" cy="194873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0E7CDA-086C-9347-B402-4E530F8F7EC9}"/>
              </a:ext>
            </a:extLst>
          </p:cNvPr>
          <p:cNvSpPr txBox="1"/>
          <p:nvPr/>
        </p:nvSpPr>
        <p:spPr>
          <a:xfrm>
            <a:off x="170370" y="6021672"/>
            <a:ext cx="8931235" cy="86409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da-DK" sz="1400" dirty="0"/>
              <a:t>Bertelsen, M.  (2017). The </a:t>
            </a:r>
            <a:r>
              <a:rPr lang="da-DK" sz="1400" dirty="0" err="1"/>
              <a:t>automatic</a:t>
            </a:r>
            <a:r>
              <a:rPr lang="da-DK" sz="1400" dirty="0"/>
              <a:t> neutron guide </a:t>
            </a:r>
            <a:r>
              <a:rPr lang="da-DK" sz="1400" dirty="0" err="1"/>
              <a:t>optimizer</a:t>
            </a:r>
            <a:r>
              <a:rPr lang="da-DK" sz="1400" dirty="0"/>
              <a:t> </a:t>
            </a:r>
            <a:r>
              <a:rPr lang="da-DK" sz="1400" dirty="0" err="1"/>
              <a:t>guide_bot</a:t>
            </a:r>
            <a:r>
              <a:rPr lang="da-DK" sz="1400" dirty="0"/>
              <a:t>.</a:t>
            </a:r>
          </a:p>
          <a:p>
            <a:r>
              <a:rPr lang="da-DK" sz="1400" i="1" dirty="0" err="1"/>
              <a:t>Nuclear</a:t>
            </a:r>
            <a:r>
              <a:rPr lang="da-DK" sz="1400" i="1" dirty="0"/>
              <a:t> Instruments and Methods in </a:t>
            </a:r>
            <a:r>
              <a:rPr lang="da-DK" sz="1400" i="1" dirty="0" err="1"/>
              <a:t>Physics</a:t>
            </a:r>
            <a:r>
              <a:rPr lang="da-DK" sz="1400" i="1" dirty="0"/>
              <a:t> Research </a:t>
            </a:r>
            <a:r>
              <a:rPr lang="da-DK" sz="1400" i="1" dirty="0" err="1"/>
              <a:t>Section</a:t>
            </a:r>
            <a:r>
              <a:rPr lang="da-DK" sz="1400" i="1" dirty="0"/>
              <a:t> A: Accelerators, </a:t>
            </a:r>
            <a:r>
              <a:rPr lang="da-DK" sz="1400" i="1" dirty="0" err="1"/>
              <a:t>Spectrometers</a:t>
            </a:r>
            <a:r>
              <a:rPr lang="da-DK" sz="1400" i="1" dirty="0"/>
              <a:t>, </a:t>
            </a:r>
            <a:r>
              <a:rPr lang="da-DK" sz="1400" i="1" dirty="0" err="1"/>
              <a:t>Detectors</a:t>
            </a:r>
            <a:r>
              <a:rPr lang="da-DK" sz="1400" i="1" dirty="0"/>
              <a:t> and Associated </a:t>
            </a:r>
            <a:r>
              <a:rPr lang="da-DK" sz="1400" i="1" dirty="0" err="1"/>
              <a:t>Equipment</a:t>
            </a:r>
            <a:r>
              <a:rPr lang="da-DK" sz="1400" dirty="0"/>
              <a:t>, </a:t>
            </a:r>
            <a:r>
              <a:rPr lang="da-DK" sz="1400" i="1" dirty="0"/>
              <a:t>830</a:t>
            </a:r>
            <a:r>
              <a:rPr lang="da-DK" sz="1400" dirty="0"/>
              <a:t>, 313-324. </a:t>
            </a:r>
            <a:r>
              <a:rPr lang="da-DK" sz="1400" dirty="0">
                <a:hlinkClick r:id="rId5" tooltip="Persistent link using digital object identifier"/>
              </a:rPr>
              <a:t>https://doi.org/10.1016/j.nima.2017.06.012</a:t>
            </a:r>
            <a:endParaRPr lang="da-DK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A420F-C70C-4942-B11A-55AA3E49317E}"/>
              </a:ext>
            </a:extLst>
          </p:cNvPr>
          <p:cNvSpPr txBox="1"/>
          <p:nvPr/>
        </p:nvSpPr>
        <p:spPr>
          <a:xfrm>
            <a:off x="170370" y="5687721"/>
            <a:ext cx="6710536" cy="33580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92500" lnSpcReduction="20000"/>
          </a:bodyPr>
          <a:lstStyle/>
          <a:p>
            <a:r>
              <a:rPr lang="da-DK" sz="2000" dirty="0">
                <a:hlinkClick r:id="rId6"/>
              </a:rPr>
              <a:t>https://github.com/mads-bertelsen/guide_bot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2046764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30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Python </a:t>
            </a:r>
            <a:r>
              <a:rPr lang="en-GB" dirty="0" err="1"/>
              <a:t>guide_bot</a:t>
            </a:r>
            <a:r>
              <a:rPr lang="en-GB" dirty="0"/>
              <a:t>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FFFF7-64FF-8F42-93FE-E4AF41BBF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05" y="2276872"/>
            <a:ext cx="11122495" cy="2104256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648E649-3EFD-3D4D-970F-51196971CC7F}"/>
              </a:ext>
            </a:extLst>
          </p:cNvPr>
          <p:cNvSpPr txBox="1">
            <a:spLocks/>
          </p:cNvSpPr>
          <p:nvPr/>
        </p:nvSpPr>
        <p:spPr>
          <a:xfrm>
            <a:off x="1487488" y="4581128"/>
            <a:ext cx="10896850" cy="144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 hangingPunct="1"/>
            <a:r>
              <a:rPr lang="da-DK" sz="2400" dirty="0"/>
              <a:t> Writes </a:t>
            </a:r>
            <a:r>
              <a:rPr lang="da-DK" sz="2400" dirty="0" err="1"/>
              <a:t>project</a:t>
            </a:r>
            <a:r>
              <a:rPr lang="da-DK" sz="2400" dirty="0"/>
              <a:t> folder </a:t>
            </a:r>
            <a:r>
              <a:rPr lang="da-DK" sz="2400" dirty="0" err="1"/>
              <a:t>which</a:t>
            </a:r>
            <a:r>
              <a:rPr lang="da-DK" sz="2400" dirty="0"/>
              <a:t> </a:t>
            </a:r>
            <a:r>
              <a:rPr lang="da-DK" sz="2400" dirty="0" err="1"/>
              <a:t>should</a:t>
            </a:r>
            <a:r>
              <a:rPr lang="da-DK" sz="2400" dirty="0"/>
              <a:t> </a:t>
            </a:r>
            <a:r>
              <a:rPr lang="da-DK" sz="2400" dirty="0" err="1"/>
              <a:t>be</a:t>
            </a:r>
            <a:r>
              <a:rPr lang="da-DK" sz="2400" dirty="0"/>
              <a:t> </a:t>
            </a:r>
            <a:r>
              <a:rPr lang="da-DK" sz="2400" dirty="0" err="1"/>
              <a:t>uploaded</a:t>
            </a:r>
            <a:r>
              <a:rPr lang="da-DK" sz="2400" dirty="0"/>
              <a:t> to </a:t>
            </a:r>
            <a:r>
              <a:rPr lang="da-DK" sz="2400" dirty="0" err="1"/>
              <a:t>cluster</a:t>
            </a:r>
            <a:endParaRPr lang="da-DK" sz="2400" dirty="0"/>
          </a:p>
          <a:p>
            <a:pPr algn="just" hangingPunct="1"/>
            <a:r>
              <a:rPr lang="da-DK" sz="2400" dirty="0"/>
              <a:t> </a:t>
            </a:r>
            <a:r>
              <a:rPr lang="da-DK" sz="2400" dirty="0" err="1"/>
              <a:t>Contains</a:t>
            </a:r>
            <a:r>
              <a:rPr lang="da-DK" sz="2400" dirty="0"/>
              <a:t> script for </a:t>
            </a:r>
            <a:r>
              <a:rPr lang="da-DK" sz="2400" dirty="0" err="1"/>
              <a:t>running</a:t>
            </a:r>
            <a:r>
              <a:rPr lang="da-DK" sz="2400" dirty="0"/>
              <a:t> all </a:t>
            </a:r>
            <a:r>
              <a:rPr lang="da-DK" sz="2400" dirty="0" err="1"/>
              <a:t>optimizations</a:t>
            </a:r>
            <a:endParaRPr lang="da-DK" sz="2400" dirty="0"/>
          </a:p>
          <a:p>
            <a:pPr algn="just" hangingPunct="1"/>
            <a:r>
              <a:rPr lang="da-DK" sz="2400" dirty="0"/>
              <a:t> </a:t>
            </a:r>
            <a:r>
              <a:rPr lang="da-DK" sz="2400" dirty="0" err="1"/>
              <a:t>After</a:t>
            </a:r>
            <a:r>
              <a:rPr lang="da-DK" sz="2400" dirty="0"/>
              <a:t> jobs </a:t>
            </a:r>
            <a:r>
              <a:rPr lang="da-DK" sz="2400" dirty="0" err="1"/>
              <a:t>complete</a:t>
            </a:r>
            <a:r>
              <a:rPr lang="da-DK" sz="2400" dirty="0"/>
              <a:t> the data </a:t>
            </a:r>
            <a:r>
              <a:rPr lang="da-DK" sz="2400" dirty="0" err="1"/>
              <a:t>can</a:t>
            </a:r>
            <a:r>
              <a:rPr lang="da-DK" sz="2400" dirty="0"/>
              <a:t> </a:t>
            </a:r>
            <a:r>
              <a:rPr lang="da-DK" sz="2400" dirty="0" err="1"/>
              <a:t>be</a:t>
            </a:r>
            <a:r>
              <a:rPr lang="da-DK" sz="2400" dirty="0"/>
              <a:t> </a:t>
            </a:r>
            <a:r>
              <a:rPr lang="da-DK" sz="2400" dirty="0" err="1"/>
              <a:t>downloaded</a:t>
            </a:r>
            <a:endParaRPr lang="da-DK" sz="2400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4D64F517-7491-1C4D-9724-DD604CDF7BFE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HighNESS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is </a:t>
            </a: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funded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by the European Framework for Research and Innovation Horizon 2020, under grant agreement 951782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7C0D04DD-DC87-EE4D-BE59-76E3140A14C2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0" name="object 18">
              <a:extLst>
                <a:ext uri="{FF2B5EF4-FFF2-40B4-BE49-F238E27FC236}">
                  <a16:creationId xmlns:a16="http://schemas.microsoft.com/office/drawing/2014/main" id="{83EDA96B-17D8-5A46-89A4-049B307CD5A7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>
              <a:extLst>
                <a:ext uri="{FF2B5EF4-FFF2-40B4-BE49-F238E27FC236}">
                  <a16:creationId xmlns:a16="http://schemas.microsoft.com/office/drawing/2014/main" id="{8AC744CF-DD94-2B48-8AD2-3828E9C07119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>
              <a:extLst>
                <a:ext uri="{FF2B5EF4-FFF2-40B4-BE49-F238E27FC236}">
                  <a16:creationId xmlns:a16="http://schemas.microsoft.com/office/drawing/2014/main" id="{7006244F-6202-0A46-ABA5-FDB7C348A258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>
              <a:extLst>
                <a:ext uri="{FF2B5EF4-FFF2-40B4-BE49-F238E27FC236}">
                  <a16:creationId xmlns:a16="http://schemas.microsoft.com/office/drawing/2014/main" id="{F829FF3D-982F-344D-82E5-67487BCC1B88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>
              <a:extLst>
                <a:ext uri="{FF2B5EF4-FFF2-40B4-BE49-F238E27FC236}">
                  <a16:creationId xmlns:a16="http://schemas.microsoft.com/office/drawing/2014/main" id="{DFB48EB6-CCFA-C345-8AAF-441B011E75FC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5EAD1E83-216F-044C-B71D-A32A3C7A67D5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A5E6AF1A-267D-384D-B20E-AD717AB5E54E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3CD57E70-DDA7-DC44-9B84-9050A608DD30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>
              <a:extLst>
                <a:ext uri="{FF2B5EF4-FFF2-40B4-BE49-F238E27FC236}">
                  <a16:creationId xmlns:a16="http://schemas.microsoft.com/office/drawing/2014/main" id="{957F6663-5E1A-2C46-8908-D9B7A6125A74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39498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31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Progress on python version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5CC3614-78DB-3247-AF81-C673A8545CCF}"/>
              </a:ext>
            </a:extLst>
          </p:cNvPr>
          <p:cNvSpPr txBox="1">
            <a:spLocks/>
          </p:cNvSpPr>
          <p:nvPr/>
        </p:nvSpPr>
        <p:spPr>
          <a:xfrm>
            <a:off x="609601" y="1997500"/>
            <a:ext cx="10896850" cy="4254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da-DK" sz="2400" dirty="0"/>
              <a:t> Exploration of the data</a:t>
            </a:r>
          </a:p>
          <a:p>
            <a:pPr lvl="2">
              <a:lnSpc>
                <a:spcPct val="150000"/>
              </a:lnSpc>
            </a:pPr>
            <a:r>
              <a:rPr lang="da-DK" sz="2400" dirty="0"/>
              <a:t> Show </a:t>
            </a:r>
            <a:r>
              <a:rPr lang="da-DK" sz="2400" dirty="0" err="1"/>
              <a:t>jupyter</a:t>
            </a:r>
            <a:r>
              <a:rPr lang="da-DK" sz="2400" dirty="0"/>
              <a:t> notebook live demo</a:t>
            </a:r>
          </a:p>
        </p:txBody>
      </p:sp>
    </p:spTree>
    <p:extLst>
      <p:ext uri="{BB962C8B-B14F-4D97-AF65-F5344CB8AC3E}">
        <p14:creationId xmlns:p14="http://schemas.microsoft.com/office/powerpoint/2010/main" val="4019825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32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Progress on python version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5CC3614-78DB-3247-AF81-C673A8545CCF}"/>
              </a:ext>
            </a:extLst>
          </p:cNvPr>
          <p:cNvSpPr txBox="1">
            <a:spLocks/>
          </p:cNvSpPr>
          <p:nvPr/>
        </p:nvSpPr>
        <p:spPr>
          <a:xfrm>
            <a:off x="609601" y="1700808"/>
            <a:ext cx="10896850" cy="4968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GB" dirty="0"/>
              <a:t> Additional new features in python version</a:t>
            </a:r>
          </a:p>
          <a:p>
            <a:pPr lvl="2"/>
            <a:r>
              <a:rPr lang="en-GB" dirty="0"/>
              <a:t> User defined constraints</a:t>
            </a:r>
          </a:p>
          <a:p>
            <a:pPr lvl="2"/>
            <a:r>
              <a:rPr lang="en-GB" dirty="0"/>
              <a:t> Scan as many dimensions as desired</a:t>
            </a:r>
          </a:p>
          <a:p>
            <a:pPr lvl="2"/>
            <a:r>
              <a:rPr lang="en-GB" dirty="0"/>
              <a:t> Have analysis runs for as many moderators as desired</a:t>
            </a:r>
          </a:p>
          <a:p>
            <a:pPr lvl="2"/>
            <a:r>
              <a:rPr lang="en-GB" dirty="0"/>
              <a:t> Easier addition of sources, figure of merit, clusters, guide elements, …</a:t>
            </a:r>
          </a:p>
          <a:p>
            <a:pPr>
              <a:lnSpc>
                <a:spcPct val="150000"/>
              </a:lnSpc>
            </a:pPr>
            <a:r>
              <a:rPr lang="en-GB" dirty="0"/>
              <a:t> Features not yet implemented in python version</a:t>
            </a:r>
          </a:p>
          <a:p>
            <a:pPr lvl="2"/>
            <a:r>
              <a:rPr lang="en-GB" dirty="0"/>
              <a:t> System to handle loosing line of sight</a:t>
            </a:r>
          </a:p>
          <a:p>
            <a:pPr lvl="2"/>
            <a:r>
              <a:rPr lang="en-GB" dirty="0"/>
              <a:t> More guide elements (only straight, elliptic and gap available now)</a:t>
            </a:r>
          </a:p>
          <a:p>
            <a:pPr lvl="2"/>
            <a:r>
              <a:rPr lang="en-GB" dirty="0"/>
              <a:t> General system handling reflectivity options</a:t>
            </a:r>
          </a:p>
          <a:p>
            <a:pPr lvl="2"/>
            <a:r>
              <a:rPr lang="en-GB" dirty="0"/>
              <a:t> Coating optimization</a:t>
            </a:r>
          </a:p>
          <a:p>
            <a:pPr lvl="2"/>
            <a:r>
              <a:rPr lang="en-GB" dirty="0"/>
              <a:t> Plotting of the finished guide</a:t>
            </a:r>
          </a:p>
          <a:p>
            <a:pPr lvl="2"/>
            <a:r>
              <a:rPr lang="en-GB" dirty="0"/>
              <a:t> Nice report for each optimized guide</a:t>
            </a:r>
          </a:p>
        </p:txBody>
      </p:sp>
    </p:spTree>
    <p:extLst>
      <p:ext uri="{BB962C8B-B14F-4D97-AF65-F5344CB8AC3E}">
        <p14:creationId xmlns:p14="http://schemas.microsoft.com/office/powerpoint/2010/main" val="3756888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33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5CC3614-78DB-3247-AF81-C673A8545CCF}"/>
              </a:ext>
            </a:extLst>
          </p:cNvPr>
          <p:cNvSpPr txBox="1">
            <a:spLocks/>
          </p:cNvSpPr>
          <p:nvPr/>
        </p:nvSpPr>
        <p:spPr>
          <a:xfrm>
            <a:off x="609601" y="1997500"/>
            <a:ext cx="10896850" cy="4254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GB" sz="2000" dirty="0"/>
              <a:t>The process of guide design can be made significantly easier with a tool like </a:t>
            </a:r>
            <a:r>
              <a:rPr lang="en-GB" sz="2000" dirty="0" err="1"/>
              <a:t>guide_bot</a:t>
            </a:r>
            <a:endParaRPr lang="en-GB" sz="2000" dirty="0"/>
          </a:p>
          <a:p>
            <a:pPr hangingPunct="1">
              <a:lnSpc>
                <a:spcPct val="150000"/>
              </a:lnSpc>
            </a:pPr>
            <a:r>
              <a:rPr lang="en-GB" sz="2000" dirty="0"/>
              <a:t>The first version of </a:t>
            </a:r>
            <a:r>
              <a:rPr lang="en-GB" sz="2000" dirty="0" err="1"/>
              <a:t>guide_bot</a:t>
            </a:r>
            <a:r>
              <a:rPr lang="en-GB" sz="2000" dirty="0"/>
              <a:t> had external users and arguably high impact</a:t>
            </a:r>
          </a:p>
          <a:p>
            <a:pPr hangingPunct="1">
              <a:lnSpc>
                <a:spcPct val="150000"/>
              </a:lnSpc>
            </a:pPr>
            <a:r>
              <a:rPr lang="en-GB" sz="2000" dirty="0"/>
              <a:t>My apologies for not maintaining the software</a:t>
            </a:r>
          </a:p>
          <a:p>
            <a:pPr hangingPunct="1">
              <a:lnSpc>
                <a:spcPct val="150000"/>
              </a:lnSpc>
            </a:pPr>
            <a:endParaRPr lang="en-GB" sz="2000" dirty="0"/>
          </a:p>
          <a:p>
            <a:pPr hangingPunct="1">
              <a:lnSpc>
                <a:spcPct val="150000"/>
              </a:lnSpc>
            </a:pPr>
            <a:r>
              <a:rPr lang="en-GB" sz="2000" dirty="0"/>
              <a:t>New python version on the way, hope this will satisfy the needs of the community</a:t>
            </a:r>
          </a:p>
          <a:p>
            <a:pPr hangingPunct="1">
              <a:lnSpc>
                <a:spcPct val="150000"/>
              </a:lnSpc>
            </a:pPr>
            <a:r>
              <a:rPr lang="en-GB" sz="2000" dirty="0"/>
              <a:t>More professional software, easier to contribute / collaborate, easier to install and open source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hlinkClick r:id="rId2"/>
              </a:rPr>
              <a:t>https://git.esss.dk/highness/guide_bot</a:t>
            </a:r>
            <a:r>
              <a:rPr lang="en-GB" sz="2000" dirty="0"/>
              <a:t> (work in progress!)</a:t>
            </a:r>
          </a:p>
        </p:txBody>
      </p:sp>
    </p:spTree>
    <p:extLst>
      <p:ext uri="{BB962C8B-B14F-4D97-AF65-F5344CB8AC3E}">
        <p14:creationId xmlns:p14="http://schemas.microsoft.com/office/powerpoint/2010/main" val="3679320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DBE9F-916A-E74F-AA48-EE7E1DDD5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err="1"/>
              <a:t>Thanks</a:t>
            </a:r>
            <a:r>
              <a:rPr lang="da-DK" dirty="0"/>
              <a:t> for </a:t>
            </a:r>
            <a:r>
              <a:rPr lang="da-DK" dirty="0" err="1"/>
              <a:t>your</a:t>
            </a:r>
            <a:r>
              <a:rPr lang="da-DK" dirty="0"/>
              <a:t> attention</a:t>
            </a:r>
          </a:p>
        </p:txBody>
      </p:sp>
    </p:spTree>
    <p:extLst>
      <p:ext uri="{BB962C8B-B14F-4D97-AF65-F5344CB8AC3E}">
        <p14:creationId xmlns:p14="http://schemas.microsoft.com/office/powerpoint/2010/main" val="24176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4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E6BA98-C937-7142-9098-B99691C564C4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</a:t>
            </a:r>
            <a:r>
              <a:rPr lang="da-DK" sz="2400" u="sng" dirty="0"/>
              <a:t>Job </a:t>
            </a:r>
            <a:r>
              <a:rPr lang="da-DK" sz="2400" u="sng" dirty="0" err="1"/>
              <a:t>description</a:t>
            </a:r>
            <a:endParaRPr lang="da-DK" sz="2400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lang="da-DK" sz="2400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290764E-5AFD-784B-9863-27579DB2F440}"/>
              </a:ext>
            </a:extLst>
          </p:cNvPr>
          <p:cNvSpPr txBox="1">
            <a:spLocks/>
          </p:cNvSpPr>
          <p:nvPr/>
        </p:nvSpPr>
        <p:spPr>
          <a:xfrm>
            <a:off x="6447099" y="1997500"/>
            <a:ext cx="5059351" cy="4254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da-DK" sz="2400" dirty="0" err="1"/>
              <a:t>Description</a:t>
            </a:r>
            <a:r>
              <a:rPr lang="da-DK" sz="2400" dirty="0"/>
              <a:t> of </a:t>
            </a:r>
            <a:r>
              <a:rPr lang="da-DK" sz="2400" dirty="0" err="1"/>
              <a:t>desired</a:t>
            </a:r>
            <a:r>
              <a:rPr lang="da-DK" sz="2400" dirty="0"/>
              <a:t> </a:t>
            </a:r>
            <a:r>
              <a:rPr lang="da-DK" sz="2400" dirty="0" err="1"/>
              <a:t>beam</a:t>
            </a:r>
            <a:endParaRPr lang="da-DK" sz="2400" dirty="0"/>
          </a:p>
          <a:p>
            <a:pPr hangingPunct="1">
              <a:lnSpc>
                <a:spcPct val="150000"/>
              </a:lnSpc>
            </a:pPr>
            <a:r>
              <a:rPr lang="da-DK" sz="2400" dirty="0"/>
              <a:t>Instrument </a:t>
            </a:r>
            <a:r>
              <a:rPr lang="da-DK" sz="2400" dirty="0" err="1"/>
              <a:t>length</a:t>
            </a:r>
            <a:endParaRPr lang="da-DK" sz="2400" dirty="0"/>
          </a:p>
          <a:p>
            <a:pPr hangingPunct="1">
              <a:lnSpc>
                <a:spcPct val="150000"/>
              </a:lnSpc>
            </a:pPr>
            <a:r>
              <a:rPr lang="da-DK" sz="2400" dirty="0"/>
              <a:t>Facility information</a:t>
            </a:r>
          </a:p>
          <a:p>
            <a:pPr hangingPunct="1">
              <a:lnSpc>
                <a:spcPct val="150000"/>
              </a:lnSpc>
            </a:pPr>
            <a:r>
              <a:rPr lang="da-DK" sz="2400" dirty="0"/>
              <a:t>Computing options</a:t>
            </a:r>
          </a:p>
          <a:p>
            <a:pPr hangingPunct="1">
              <a:lnSpc>
                <a:spcPct val="150000"/>
              </a:lnSpc>
            </a:pPr>
            <a:r>
              <a:rPr lang="da-DK" sz="2400" dirty="0"/>
              <a:t>Coating </a:t>
            </a:r>
            <a:r>
              <a:rPr lang="da-DK" sz="2400" dirty="0" err="1"/>
              <a:t>description</a:t>
            </a:r>
            <a:r>
              <a:rPr lang="da-DK" sz="2400" dirty="0"/>
              <a:t> (not </a:t>
            </a:r>
            <a:r>
              <a:rPr lang="da-DK" sz="2400" dirty="0" err="1"/>
              <a:t>optimized</a:t>
            </a:r>
            <a:r>
              <a:rPr lang="da-DK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577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5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8" name="Group 1045">
            <a:extLst>
              <a:ext uri="{FF2B5EF4-FFF2-40B4-BE49-F238E27FC236}">
                <a16:creationId xmlns:a16="http://schemas.microsoft.com/office/drawing/2014/main" id="{9BFB0FAE-6D1D-CA40-B328-CA5B3BB8072D}"/>
              </a:ext>
            </a:extLst>
          </p:cNvPr>
          <p:cNvGrpSpPr/>
          <p:nvPr/>
        </p:nvGrpSpPr>
        <p:grpSpPr>
          <a:xfrm>
            <a:off x="5159896" y="3525191"/>
            <a:ext cx="6171038" cy="1939670"/>
            <a:chOff x="-139700" y="-139699"/>
            <a:chExt cx="13487923" cy="4239501"/>
          </a:xfrm>
        </p:grpSpPr>
        <p:grpSp>
          <p:nvGrpSpPr>
            <p:cNvPr id="9" name="Group 1040">
              <a:extLst>
                <a:ext uri="{FF2B5EF4-FFF2-40B4-BE49-F238E27FC236}">
                  <a16:creationId xmlns:a16="http://schemas.microsoft.com/office/drawing/2014/main" id="{97EE1DD1-6E94-B446-8B5A-0DE3FB45F103}"/>
                </a:ext>
              </a:extLst>
            </p:cNvPr>
            <p:cNvGrpSpPr/>
            <p:nvPr/>
          </p:nvGrpSpPr>
          <p:grpSpPr>
            <a:xfrm>
              <a:off x="-139701" y="-139700"/>
              <a:ext cx="13487925" cy="4239502"/>
              <a:chOff x="0" y="0"/>
              <a:chExt cx="13487923" cy="4239501"/>
            </a:xfrm>
          </p:grpSpPr>
          <p:sp>
            <p:nvSpPr>
              <p:cNvPr id="14" name="Shape 1039">
                <a:extLst>
                  <a:ext uri="{FF2B5EF4-FFF2-40B4-BE49-F238E27FC236}">
                    <a16:creationId xmlns:a16="http://schemas.microsoft.com/office/drawing/2014/main" id="{3497C029-AC7D-6349-8908-B1139EBBA985}"/>
                  </a:ext>
                </a:extLst>
              </p:cNvPr>
              <p:cNvSpPr/>
              <p:nvPr/>
            </p:nvSpPr>
            <p:spPr>
              <a:xfrm>
                <a:off x="139700" y="139700"/>
                <a:ext cx="13208524" cy="39601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23242" tIns="23242" rIns="23242" bIns="23242" numCol="1" anchor="ctr">
                <a:noAutofit/>
              </a:bodyPr>
              <a:lstStyle/>
              <a:p>
                <a:pPr defTabSz="267272">
                  <a:defRPr sz="3600">
                    <a:solidFill>
                      <a:srgbClr val="535353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 sz="1647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FC590B8-71FF-BA4F-95A0-1B681404806F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13487925" cy="4239502"/>
              </a:xfrm>
              <a:prstGeom prst="rect">
                <a:avLst/>
              </a:prstGeom>
              <a:effectLst/>
            </p:spPr>
          </p:pic>
        </p:grpSp>
        <p:sp>
          <p:nvSpPr>
            <p:cNvPr id="10" name="Shape 1041">
              <a:extLst>
                <a:ext uri="{FF2B5EF4-FFF2-40B4-BE49-F238E27FC236}">
                  <a16:creationId xmlns:a16="http://schemas.microsoft.com/office/drawing/2014/main" id="{E1468BA2-8AE9-C242-B10E-9CFD62E551F7}"/>
                </a:ext>
              </a:extLst>
            </p:cNvPr>
            <p:cNvSpPr/>
            <p:nvPr/>
          </p:nvSpPr>
          <p:spPr>
            <a:xfrm>
              <a:off x="240565" y="166977"/>
              <a:ext cx="188028" cy="362614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11" name="Shape 1042">
              <a:extLst>
                <a:ext uri="{FF2B5EF4-FFF2-40B4-BE49-F238E27FC236}">
                  <a16:creationId xmlns:a16="http://schemas.microsoft.com/office/drawing/2014/main" id="{3ED73040-A147-884F-981B-4DCA9354D240}"/>
                </a:ext>
              </a:extLst>
            </p:cNvPr>
            <p:cNvSpPr/>
            <p:nvPr/>
          </p:nvSpPr>
          <p:spPr>
            <a:xfrm>
              <a:off x="12713158" y="1378711"/>
              <a:ext cx="188028" cy="119921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12" name="Shape 1043">
              <a:extLst>
                <a:ext uri="{FF2B5EF4-FFF2-40B4-BE49-F238E27FC236}">
                  <a16:creationId xmlns:a16="http://schemas.microsoft.com/office/drawing/2014/main" id="{E507A30A-CE8A-8C47-8857-C5E2309F3C6F}"/>
                </a:ext>
              </a:extLst>
            </p:cNvPr>
            <p:cNvSpPr/>
            <p:nvPr/>
          </p:nvSpPr>
          <p:spPr>
            <a:xfrm>
              <a:off x="2181677" y="786789"/>
              <a:ext cx="9498687" cy="385757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13" name="Shape 1044">
              <a:extLst>
                <a:ext uri="{FF2B5EF4-FFF2-40B4-BE49-F238E27FC236}">
                  <a16:creationId xmlns:a16="http://schemas.microsoft.com/office/drawing/2014/main" id="{762897B2-2090-8542-88E0-615A2984293F}"/>
                </a:ext>
              </a:extLst>
            </p:cNvPr>
            <p:cNvSpPr/>
            <p:nvPr/>
          </p:nvSpPr>
          <p:spPr>
            <a:xfrm flipV="1">
              <a:off x="2181677" y="2811583"/>
              <a:ext cx="9498687" cy="385757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</p:grpSp>
      <p:sp>
        <p:nvSpPr>
          <p:cNvPr id="16" name="Shape 1046">
            <a:extLst>
              <a:ext uri="{FF2B5EF4-FFF2-40B4-BE49-F238E27FC236}">
                <a16:creationId xmlns:a16="http://schemas.microsoft.com/office/drawing/2014/main" id="{34B74BBD-9FC2-AF42-8A66-8FE050A51ECE}"/>
              </a:ext>
            </a:extLst>
          </p:cNvPr>
          <p:cNvSpPr/>
          <p:nvPr/>
        </p:nvSpPr>
        <p:spPr>
          <a:xfrm>
            <a:off x="5223813" y="2768781"/>
            <a:ext cx="6043205" cy="53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3242" tIns="23242" rIns="23242" bIns="23242" anchor="b">
            <a:normAutofit lnSpcReduction="10000"/>
          </a:bodyPr>
          <a:lstStyle>
            <a:lvl1pPr defTabSz="525779">
              <a:defRPr sz="7019"/>
            </a:lvl1pPr>
          </a:lstStyle>
          <a:p>
            <a:pPr algn="ctr"/>
            <a:r>
              <a:rPr sz="3211" dirty="0"/>
              <a:t>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BB6E636-F443-9C4F-A6C0-8D2FB92A3FDD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Geometry</a:t>
            </a:r>
            <a:r>
              <a:rPr lang="da-DK" sz="2400" u="sng" dirty="0"/>
              <a:t> </a:t>
            </a:r>
            <a:r>
              <a:rPr lang="da-DK" sz="2400" u="sng" dirty="0" err="1"/>
              <a:t>string</a:t>
            </a:r>
            <a:endParaRPr lang="da-DK" sz="2400" u="sng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733422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6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9" name="Group 1060">
            <a:extLst>
              <a:ext uri="{FF2B5EF4-FFF2-40B4-BE49-F238E27FC236}">
                <a16:creationId xmlns:a16="http://schemas.microsoft.com/office/drawing/2014/main" id="{DA068893-AB16-EB44-9C44-45C03563B124}"/>
              </a:ext>
            </a:extLst>
          </p:cNvPr>
          <p:cNvGrpSpPr/>
          <p:nvPr/>
        </p:nvGrpSpPr>
        <p:grpSpPr>
          <a:xfrm>
            <a:off x="5159896" y="3525190"/>
            <a:ext cx="6170798" cy="1939599"/>
            <a:chOff x="-139700" y="-139700"/>
            <a:chExt cx="13487400" cy="4239344"/>
          </a:xfrm>
        </p:grpSpPr>
        <p:grpSp>
          <p:nvGrpSpPr>
            <p:cNvPr id="20" name="Group 1053">
              <a:extLst>
                <a:ext uri="{FF2B5EF4-FFF2-40B4-BE49-F238E27FC236}">
                  <a16:creationId xmlns:a16="http://schemas.microsoft.com/office/drawing/2014/main" id="{1536DD0E-3820-554B-A512-CB6A81B3BE3E}"/>
                </a:ext>
              </a:extLst>
            </p:cNvPr>
            <p:cNvGrpSpPr/>
            <p:nvPr/>
          </p:nvGrpSpPr>
          <p:grpSpPr>
            <a:xfrm>
              <a:off x="-139701" y="-139701"/>
              <a:ext cx="13487401" cy="4239346"/>
              <a:chOff x="0" y="0"/>
              <a:chExt cx="13487400" cy="4239344"/>
            </a:xfrm>
          </p:grpSpPr>
          <p:sp>
            <p:nvSpPr>
              <p:cNvPr id="27" name="Shape 1052">
                <a:extLst>
                  <a:ext uri="{FF2B5EF4-FFF2-40B4-BE49-F238E27FC236}">
                    <a16:creationId xmlns:a16="http://schemas.microsoft.com/office/drawing/2014/main" id="{638A0F6D-F31F-E04B-91F7-C6BB8A0B7347}"/>
                  </a:ext>
                </a:extLst>
              </p:cNvPr>
              <p:cNvSpPr/>
              <p:nvPr/>
            </p:nvSpPr>
            <p:spPr>
              <a:xfrm>
                <a:off x="139700" y="139700"/>
                <a:ext cx="13208000" cy="395994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23242" tIns="23242" rIns="23242" bIns="23242" numCol="1" anchor="ctr">
                <a:noAutofit/>
              </a:bodyPr>
              <a:lstStyle/>
              <a:p>
                <a:pPr defTabSz="267272">
                  <a:defRPr sz="3600">
                    <a:solidFill>
                      <a:srgbClr val="535353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 sz="1647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361FAB6-15EC-DD4A-AC2D-26898B7145EF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-1"/>
                <a:ext cx="13487401" cy="4239346"/>
              </a:xfrm>
              <a:prstGeom prst="rect">
                <a:avLst/>
              </a:prstGeom>
              <a:effectLst/>
            </p:spPr>
          </p:pic>
        </p:grpSp>
        <p:sp>
          <p:nvSpPr>
            <p:cNvPr id="21" name="Shape 1054">
              <a:extLst>
                <a:ext uri="{FF2B5EF4-FFF2-40B4-BE49-F238E27FC236}">
                  <a16:creationId xmlns:a16="http://schemas.microsoft.com/office/drawing/2014/main" id="{6B66C350-265E-DE4A-8DA9-9C8933697FB0}"/>
                </a:ext>
              </a:extLst>
            </p:cNvPr>
            <p:cNvSpPr/>
            <p:nvPr/>
          </p:nvSpPr>
          <p:spPr>
            <a:xfrm>
              <a:off x="240556" y="166970"/>
              <a:ext cx="188020" cy="362600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22" name="Shape 1055">
              <a:extLst>
                <a:ext uri="{FF2B5EF4-FFF2-40B4-BE49-F238E27FC236}">
                  <a16:creationId xmlns:a16="http://schemas.microsoft.com/office/drawing/2014/main" id="{D0C96ABB-E390-9146-AF32-6222FE09CDED}"/>
                </a:ext>
              </a:extLst>
            </p:cNvPr>
            <p:cNvSpPr/>
            <p:nvPr/>
          </p:nvSpPr>
          <p:spPr>
            <a:xfrm>
              <a:off x="12712654" y="1378657"/>
              <a:ext cx="188020" cy="119917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23" name="Shape 1056">
              <a:extLst>
                <a:ext uri="{FF2B5EF4-FFF2-40B4-BE49-F238E27FC236}">
                  <a16:creationId xmlns:a16="http://schemas.microsoft.com/office/drawing/2014/main" id="{FE862F27-3801-8943-A521-BD57ECD05A23}"/>
                </a:ext>
              </a:extLst>
            </p:cNvPr>
            <p:cNvSpPr/>
            <p:nvPr/>
          </p:nvSpPr>
          <p:spPr>
            <a:xfrm flipV="1">
              <a:off x="2181591" y="448838"/>
              <a:ext cx="4390511" cy="337921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24" name="Shape 1057">
              <a:extLst>
                <a:ext uri="{FF2B5EF4-FFF2-40B4-BE49-F238E27FC236}">
                  <a16:creationId xmlns:a16="http://schemas.microsoft.com/office/drawing/2014/main" id="{08884C19-BB28-3641-BF10-4C09247FED58}"/>
                </a:ext>
              </a:extLst>
            </p:cNvPr>
            <p:cNvSpPr/>
            <p:nvPr/>
          </p:nvSpPr>
          <p:spPr>
            <a:xfrm>
              <a:off x="2181591" y="3197213"/>
              <a:ext cx="4340639" cy="333403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25" name="Shape 1058">
              <a:extLst>
                <a:ext uri="{FF2B5EF4-FFF2-40B4-BE49-F238E27FC236}">
                  <a16:creationId xmlns:a16="http://schemas.microsoft.com/office/drawing/2014/main" id="{4F3143CC-BF34-8E48-AABD-41DFFA49EFA8}"/>
                </a:ext>
              </a:extLst>
            </p:cNvPr>
            <p:cNvSpPr/>
            <p:nvPr/>
          </p:nvSpPr>
          <p:spPr>
            <a:xfrm flipV="1">
              <a:off x="6512767" y="2802097"/>
              <a:ext cx="5109658" cy="728802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26" name="Shape 1059">
              <a:extLst>
                <a:ext uri="{FF2B5EF4-FFF2-40B4-BE49-F238E27FC236}">
                  <a16:creationId xmlns:a16="http://schemas.microsoft.com/office/drawing/2014/main" id="{3303B757-C96F-554B-A0DB-3D38117C2A93}"/>
                </a:ext>
              </a:extLst>
            </p:cNvPr>
            <p:cNvSpPr/>
            <p:nvPr/>
          </p:nvSpPr>
          <p:spPr>
            <a:xfrm>
              <a:off x="6562590" y="452988"/>
              <a:ext cx="5059835" cy="728800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</p:grpSp>
      <p:sp>
        <p:nvSpPr>
          <p:cNvPr id="29" name="Shape 1061">
            <a:extLst>
              <a:ext uri="{FF2B5EF4-FFF2-40B4-BE49-F238E27FC236}">
                <a16:creationId xmlns:a16="http://schemas.microsoft.com/office/drawing/2014/main" id="{8056B608-1431-AB46-8303-0FDEF8D6EC0B}"/>
              </a:ext>
            </a:extLst>
          </p:cNvPr>
          <p:cNvSpPr/>
          <p:nvPr/>
        </p:nvSpPr>
        <p:spPr>
          <a:xfrm>
            <a:off x="5225232" y="2768780"/>
            <a:ext cx="6043205" cy="53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3242" tIns="23242" rIns="23242" bIns="23242" anchor="b">
            <a:normAutofit lnSpcReduction="10000"/>
          </a:bodyPr>
          <a:lstStyle>
            <a:lvl1pPr defTabSz="525779">
              <a:defRPr sz="7019"/>
            </a:lvl1pPr>
          </a:lstStyle>
          <a:p>
            <a:pPr algn="ctr"/>
            <a:r>
              <a:rPr sz="3211" dirty="0"/>
              <a:t>S 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1619DE2A-1EA6-D047-92AF-A379EFF9C69C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Geometry</a:t>
            </a:r>
            <a:r>
              <a:rPr lang="da-DK" sz="2400" u="sng" dirty="0"/>
              <a:t> </a:t>
            </a:r>
            <a:r>
              <a:rPr lang="da-DK" sz="2400" u="sng" dirty="0" err="1"/>
              <a:t>string</a:t>
            </a:r>
            <a:endParaRPr lang="da-DK" sz="2400" u="sng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022362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7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7" name="Group 1068">
            <a:extLst>
              <a:ext uri="{FF2B5EF4-FFF2-40B4-BE49-F238E27FC236}">
                <a16:creationId xmlns:a16="http://schemas.microsoft.com/office/drawing/2014/main" id="{DD97AA6A-ADB0-F048-8C07-96FC66B6EC14}"/>
              </a:ext>
            </a:extLst>
          </p:cNvPr>
          <p:cNvGrpSpPr/>
          <p:nvPr/>
        </p:nvGrpSpPr>
        <p:grpSpPr>
          <a:xfrm>
            <a:off x="5159896" y="3525186"/>
            <a:ext cx="6170798" cy="1939599"/>
            <a:chOff x="0" y="0"/>
            <a:chExt cx="13487400" cy="4239344"/>
          </a:xfrm>
        </p:grpSpPr>
        <p:sp>
          <p:nvSpPr>
            <p:cNvPr id="8" name="Shape 1067">
              <a:extLst>
                <a:ext uri="{FF2B5EF4-FFF2-40B4-BE49-F238E27FC236}">
                  <a16:creationId xmlns:a16="http://schemas.microsoft.com/office/drawing/2014/main" id="{540A1D20-45DC-C540-B857-D699B9956FA8}"/>
                </a:ext>
              </a:extLst>
            </p:cNvPr>
            <p:cNvSpPr/>
            <p:nvPr/>
          </p:nvSpPr>
          <p:spPr>
            <a:xfrm>
              <a:off x="139700" y="139700"/>
              <a:ext cx="13208000" cy="39599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92583D-278D-3C44-82E6-CC8941392464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3487401" cy="4239346"/>
            </a:xfrm>
            <a:prstGeom prst="rect">
              <a:avLst/>
            </a:prstGeom>
            <a:effectLst/>
          </p:spPr>
        </p:pic>
      </p:grpSp>
      <p:sp>
        <p:nvSpPr>
          <p:cNvPr id="10" name="Shape 1069">
            <a:extLst>
              <a:ext uri="{FF2B5EF4-FFF2-40B4-BE49-F238E27FC236}">
                <a16:creationId xmlns:a16="http://schemas.microsoft.com/office/drawing/2014/main" id="{2473D27A-954E-624B-AB57-25CB3B9ED2DF}"/>
              </a:ext>
            </a:extLst>
          </p:cNvPr>
          <p:cNvSpPr/>
          <p:nvPr/>
        </p:nvSpPr>
        <p:spPr>
          <a:xfrm>
            <a:off x="5333873" y="3665495"/>
            <a:ext cx="86024" cy="16589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1" name="Shape 1070">
            <a:extLst>
              <a:ext uri="{FF2B5EF4-FFF2-40B4-BE49-F238E27FC236}">
                <a16:creationId xmlns:a16="http://schemas.microsoft.com/office/drawing/2014/main" id="{FCF8ECB7-41FC-0D42-9352-60B273E8098A}"/>
              </a:ext>
            </a:extLst>
          </p:cNvPr>
          <p:cNvSpPr/>
          <p:nvPr/>
        </p:nvSpPr>
        <p:spPr>
          <a:xfrm>
            <a:off x="11040146" y="4219869"/>
            <a:ext cx="86024" cy="5486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2" name="Shape 1071">
            <a:extLst>
              <a:ext uri="{FF2B5EF4-FFF2-40B4-BE49-F238E27FC236}">
                <a16:creationId xmlns:a16="http://schemas.microsoft.com/office/drawing/2014/main" id="{927146EB-1674-9144-B222-AD20EC2359FF}"/>
              </a:ext>
            </a:extLst>
          </p:cNvPr>
          <p:cNvSpPr/>
          <p:nvPr/>
        </p:nvSpPr>
        <p:spPr>
          <a:xfrm flipV="1">
            <a:off x="6221940" y="3795140"/>
            <a:ext cx="732697" cy="153923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3" name="Shape 1072">
            <a:extLst>
              <a:ext uri="{FF2B5EF4-FFF2-40B4-BE49-F238E27FC236}">
                <a16:creationId xmlns:a16="http://schemas.microsoft.com/office/drawing/2014/main" id="{0958DC33-7082-C246-ABD9-244C3DD2A17B}"/>
              </a:ext>
            </a:extLst>
          </p:cNvPr>
          <p:cNvSpPr/>
          <p:nvPr/>
        </p:nvSpPr>
        <p:spPr>
          <a:xfrm>
            <a:off x="6221941" y="5051901"/>
            <a:ext cx="702048" cy="154084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4" name="Shape 1073">
            <a:extLst>
              <a:ext uri="{FF2B5EF4-FFF2-40B4-BE49-F238E27FC236}">
                <a16:creationId xmlns:a16="http://schemas.microsoft.com/office/drawing/2014/main" id="{06094A72-D6DA-644A-B8A6-FD49FB4E9C4F}"/>
              </a:ext>
            </a:extLst>
          </p:cNvPr>
          <p:cNvSpPr/>
          <p:nvPr/>
        </p:nvSpPr>
        <p:spPr>
          <a:xfrm flipV="1">
            <a:off x="6918492" y="5168198"/>
            <a:ext cx="1174606" cy="36391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5" name="Shape 1074">
            <a:extLst>
              <a:ext uri="{FF2B5EF4-FFF2-40B4-BE49-F238E27FC236}">
                <a16:creationId xmlns:a16="http://schemas.microsoft.com/office/drawing/2014/main" id="{028B1BAF-A07A-0B40-83EC-1AC59D738AC9}"/>
              </a:ext>
            </a:extLst>
          </p:cNvPr>
          <p:cNvSpPr/>
          <p:nvPr/>
        </p:nvSpPr>
        <p:spPr>
          <a:xfrm>
            <a:off x="6941286" y="3796374"/>
            <a:ext cx="1132829" cy="42764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6" name="Shape 1075">
            <a:extLst>
              <a:ext uri="{FF2B5EF4-FFF2-40B4-BE49-F238E27FC236}">
                <a16:creationId xmlns:a16="http://schemas.microsoft.com/office/drawing/2014/main" id="{2896455E-65BD-AC42-BBC9-D16213F4E969}"/>
              </a:ext>
            </a:extLst>
          </p:cNvPr>
          <p:cNvSpPr/>
          <p:nvPr/>
        </p:nvSpPr>
        <p:spPr>
          <a:xfrm>
            <a:off x="7464563" y="3790077"/>
            <a:ext cx="1923112" cy="1425688"/>
          </a:xfrm>
          <a:prstGeom prst="ellips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7" name="Shape 1076">
            <a:extLst>
              <a:ext uri="{FF2B5EF4-FFF2-40B4-BE49-F238E27FC236}">
                <a16:creationId xmlns:a16="http://schemas.microsoft.com/office/drawing/2014/main" id="{3ED72E03-98DF-F34C-A994-F28AA4536B63}"/>
              </a:ext>
            </a:extLst>
          </p:cNvPr>
          <p:cNvSpPr/>
          <p:nvPr/>
        </p:nvSpPr>
        <p:spPr>
          <a:xfrm>
            <a:off x="6816541" y="3877513"/>
            <a:ext cx="1332034" cy="12788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8" name="Shape 1077">
            <a:extLst>
              <a:ext uri="{FF2B5EF4-FFF2-40B4-BE49-F238E27FC236}">
                <a16:creationId xmlns:a16="http://schemas.microsoft.com/office/drawing/2014/main" id="{667BCEA7-6D53-304B-A058-B2D5B4935076}"/>
              </a:ext>
            </a:extLst>
          </p:cNvPr>
          <p:cNvSpPr/>
          <p:nvPr/>
        </p:nvSpPr>
        <p:spPr>
          <a:xfrm flipV="1">
            <a:off x="7554981" y="5051901"/>
            <a:ext cx="765652" cy="75589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9" name="Shape 1078">
            <a:extLst>
              <a:ext uri="{FF2B5EF4-FFF2-40B4-BE49-F238E27FC236}">
                <a16:creationId xmlns:a16="http://schemas.microsoft.com/office/drawing/2014/main" id="{DFA6842A-1118-C840-BE7C-691BFBED6DF6}"/>
              </a:ext>
            </a:extLst>
          </p:cNvPr>
          <p:cNvSpPr/>
          <p:nvPr/>
        </p:nvSpPr>
        <p:spPr>
          <a:xfrm>
            <a:off x="7565892" y="3873300"/>
            <a:ext cx="831700" cy="3001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20" name="Shape 1079">
            <a:extLst>
              <a:ext uri="{FF2B5EF4-FFF2-40B4-BE49-F238E27FC236}">
                <a16:creationId xmlns:a16="http://schemas.microsoft.com/office/drawing/2014/main" id="{5B1468EC-2414-9844-A552-3056D0045A60}"/>
              </a:ext>
            </a:extLst>
          </p:cNvPr>
          <p:cNvSpPr/>
          <p:nvPr/>
        </p:nvSpPr>
        <p:spPr>
          <a:xfrm>
            <a:off x="9118200" y="3896367"/>
            <a:ext cx="580896" cy="12583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21" name="Shape 1080">
            <a:extLst>
              <a:ext uri="{FF2B5EF4-FFF2-40B4-BE49-F238E27FC236}">
                <a16:creationId xmlns:a16="http://schemas.microsoft.com/office/drawing/2014/main" id="{5C6165EF-812D-644E-8884-B8F411FA79E3}"/>
              </a:ext>
            </a:extLst>
          </p:cNvPr>
          <p:cNvSpPr/>
          <p:nvPr/>
        </p:nvSpPr>
        <p:spPr>
          <a:xfrm>
            <a:off x="9111963" y="4008069"/>
            <a:ext cx="1540458" cy="112705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22" name="Shape 1081">
            <a:extLst>
              <a:ext uri="{FF2B5EF4-FFF2-40B4-BE49-F238E27FC236}">
                <a16:creationId xmlns:a16="http://schemas.microsoft.com/office/drawing/2014/main" id="{4500FE95-C598-5041-A83F-80C25DF8ACFD}"/>
              </a:ext>
            </a:extLst>
          </p:cNvPr>
          <p:cNvSpPr/>
          <p:nvPr/>
        </p:nvSpPr>
        <p:spPr>
          <a:xfrm flipV="1">
            <a:off x="9115701" y="4844886"/>
            <a:ext cx="1526806" cy="150435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23" name="Shape 1082">
            <a:extLst>
              <a:ext uri="{FF2B5EF4-FFF2-40B4-BE49-F238E27FC236}">
                <a16:creationId xmlns:a16="http://schemas.microsoft.com/office/drawing/2014/main" id="{A26C4A3E-3A28-3241-A195-4473008FB967}"/>
              </a:ext>
            </a:extLst>
          </p:cNvPr>
          <p:cNvSpPr/>
          <p:nvPr/>
        </p:nvSpPr>
        <p:spPr>
          <a:xfrm>
            <a:off x="5225232" y="2768776"/>
            <a:ext cx="6043205" cy="53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3242" tIns="23242" rIns="23242" bIns="23242" anchor="b">
            <a:normAutofit lnSpcReduction="10000"/>
          </a:bodyPr>
          <a:lstStyle>
            <a:lvl1pPr defTabSz="525779">
              <a:defRPr sz="7019"/>
            </a:lvl1pPr>
          </a:lstStyle>
          <a:p>
            <a:pPr algn="ctr"/>
            <a:r>
              <a:rPr sz="3211" dirty="0"/>
              <a:t>S S E 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C9AE897A-5D09-5547-90B5-D3D93FB5677C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Geometry</a:t>
            </a:r>
            <a:r>
              <a:rPr lang="da-DK" sz="2400" u="sng" dirty="0"/>
              <a:t> </a:t>
            </a:r>
            <a:r>
              <a:rPr lang="da-DK" sz="2400" u="sng" dirty="0" err="1"/>
              <a:t>string</a:t>
            </a:r>
            <a:endParaRPr lang="da-DK" sz="2400" u="sng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54828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8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Table 1087">
            <a:extLst>
              <a:ext uri="{FF2B5EF4-FFF2-40B4-BE49-F238E27FC236}">
                <a16:creationId xmlns:a16="http://schemas.microsoft.com/office/drawing/2014/main" id="{C1C9C0B6-0007-DB46-B11E-CB8FE8B06E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3340646"/>
              </p:ext>
            </p:extLst>
          </p:nvPr>
        </p:nvGraphicFramePr>
        <p:xfrm>
          <a:off x="6888088" y="1839464"/>
          <a:ext cx="3956740" cy="39630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0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522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Module</a:t>
                      </a:r>
                      <a:endParaRPr sz="1900" i="1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Description</a:t>
                      </a:r>
                      <a:endParaRPr sz="1900" i="1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Straight guide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Elliptic guide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P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Parabolic guide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G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Gap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442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C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Curved guide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K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Kink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400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Selene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Selene guide system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Slit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Slit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olidFill>
                            <a:srgbClr val="00B050"/>
                          </a:solidFill>
                          <a:sym typeface="Times New Roman"/>
                        </a:rPr>
                        <a:t>M</a:t>
                      </a:r>
                      <a:endParaRPr sz="1900" dirty="0">
                        <a:solidFill>
                          <a:srgbClr val="00B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olidFill>
                            <a:srgbClr val="00B050"/>
                          </a:solidFill>
                          <a:sym typeface="Times New Roman"/>
                        </a:rPr>
                        <a:t>Monochromator</a:t>
                      </a:r>
                      <a:endParaRPr sz="1900" dirty="0">
                        <a:solidFill>
                          <a:srgbClr val="00B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Shape 1088">
            <a:extLst>
              <a:ext uri="{FF2B5EF4-FFF2-40B4-BE49-F238E27FC236}">
                <a16:creationId xmlns:a16="http://schemas.microsoft.com/office/drawing/2014/main" id="{7052BC80-67C9-3B44-88DC-19EA26404F30}"/>
              </a:ext>
            </a:extLst>
          </p:cNvPr>
          <p:cNvSpPr/>
          <p:nvPr/>
        </p:nvSpPr>
        <p:spPr>
          <a:xfrm>
            <a:off x="7752184" y="5935827"/>
            <a:ext cx="2964236" cy="62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684" tIns="32684" rIns="32684" bIns="32684" anchor="ctr">
            <a:spAutoFit/>
          </a:bodyPr>
          <a:lstStyle/>
          <a:p>
            <a:pPr algn="ctr">
              <a:defRPr sz="4000"/>
            </a:pPr>
            <a:r>
              <a:rPr sz="1830" dirty="0"/>
              <a:t>Contributed by </a:t>
            </a:r>
            <a:br>
              <a:rPr lang="da-DK" sz="1830" dirty="0"/>
            </a:br>
            <a:r>
              <a:rPr sz="1830" dirty="0"/>
              <a:t>Leland </a:t>
            </a:r>
            <a:r>
              <a:rPr sz="1830" dirty="0" err="1"/>
              <a:t>Harriger</a:t>
            </a:r>
            <a:r>
              <a:rPr sz="1830" dirty="0"/>
              <a:t>, NIST, USA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ED5C3DA-274B-0C44-87A6-ECF0B63AFEB0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Geometry</a:t>
            </a:r>
            <a:r>
              <a:rPr lang="da-DK" sz="2400" u="sng" dirty="0"/>
              <a:t> </a:t>
            </a:r>
            <a:r>
              <a:rPr lang="da-DK" sz="2400" u="sng" dirty="0" err="1"/>
              <a:t>string</a:t>
            </a:r>
            <a:endParaRPr lang="da-DK" sz="2400" u="sng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7092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9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Table 1093">
            <a:extLst>
              <a:ext uri="{FF2B5EF4-FFF2-40B4-BE49-F238E27FC236}">
                <a16:creationId xmlns:a16="http://schemas.microsoft.com/office/drawing/2014/main" id="{936E8997-40F3-F84E-B108-CDEC0DF3AC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8413771"/>
              </p:ext>
            </p:extLst>
          </p:nvPr>
        </p:nvGraphicFramePr>
        <p:xfrm>
          <a:off x="6456040" y="2569965"/>
          <a:ext cx="5000264" cy="370010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26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3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142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i="1" dirty="0">
                          <a:sym typeface="Times New Roman"/>
                        </a:rPr>
                        <a:t>Code</a:t>
                      </a:r>
                      <a:endParaRPr sz="1900" i="1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i="1" dirty="0">
                          <a:sym typeface="Times New Roman"/>
                        </a:rPr>
                        <a:t>Function</a:t>
                      </a:r>
                      <a:endParaRPr sz="1900" i="1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142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length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Length of the module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142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start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Start of the module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45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StartWidth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Start width of a module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45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StartHeight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Start height of a module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040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 err="1">
                          <a:sym typeface="Times New Roman"/>
                        </a:rPr>
                        <a:t>EndWidth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End width of a module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45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EndHeight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End height of a module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094">
            <a:extLst>
              <a:ext uri="{FF2B5EF4-FFF2-40B4-BE49-F238E27FC236}">
                <a16:creationId xmlns:a16="http://schemas.microsoft.com/office/drawing/2014/main" id="{DC387048-C7ED-9541-B739-DA832E6D8C61}"/>
              </a:ext>
            </a:extLst>
          </p:cNvPr>
          <p:cNvSpPr/>
          <p:nvPr/>
        </p:nvSpPr>
        <p:spPr>
          <a:xfrm>
            <a:off x="6208399" y="1603882"/>
            <a:ext cx="5495545" cy="60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3242" tIns="23242" rIns="23242" bIns="23242" anchor="ctr">
            <a:spAutoFit/>
          </a:bodyPr>
          <a:lstStyle>
            <a:lvl1pPr defTabSz="584200">
              <a:defRPr sz="5600">
                <a:solidFill>
                  <a:srgbClr val="464646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3600" dirty="0"/>
              <a:t>S C(start=6) S(</a:t>
            </a:r>
            <a:r>
              <a:rPr sz="3600" dirty="0" err="1"/>
              <a:t>maxlength</a:t>
            </a:r>
            <a:r>
              <a:rPr sz="3600" dirty="0"/>
              <a:t>=20)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792B6A1-0A93-C244-A6C3-8E21341D6E09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Geometry</a:t>
            </a:r>
            <a:r>
              <a:rPr lang="da-DK" sz="2400" u="sng" dirty="0"/>
              <a:t> </a:t>
            </a:r>
            <a:r>
              <a:rPr lang="da-DK" sz="2400" u="sng" dirty="0" err="1"/>
              <a:t>string</a:t>
            </a:r>
            <a:endParaRPr lang="da-DK" sz="2400" u="sng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340765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t">
        <a:norm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837FB91F-CDC5-4BC6-A162-22F8370E1EC4}" vid="{C4EAEFBE-156F-4FEE-9F2B-BE5A854A00D8}"/>
    </a:ext>
  </a:extLst>
</a:theme>
</file>

<file path=ppt/theme/theme2.xml><?xml version="1.0" encoding="utf-8"?>
<a:theme xmlns:a="http://schemas.openxmlformats.org/drawingml/2006/main" name="2_Anpassad formgivn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837FB91F-CDC5-4BC6-A162-22F8370E1EC4}" vid="{76958EC4-F568-4D68-98B3-6BA4183AD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17838</TotalTime>
  <Words>1617</Words>
  <Application>Microsoft Macintosh PowerPoint</Application>
  <PresentationFormat>Widescreen</PresentationFormat>
  <Paragraphs>368</Paragraphs>
  <Slides>34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CMU Serif</vt:lpstr>
      <vt:lpstr>Gill Sans Light</vt:lpstr>
      <vt:lpstr>Muli</vt:lpstr>
      <vt:lpstr>Times New Roman</vt:lpstr>
      <vt:lpstr>Verdana</vt:lpstr>
      <vt:lpstr>Office-tema</vt:lpstr>
      <vt:lpstr>2_Anpassad formgivning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Thanks for your attention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guide_bot and the Union components </dc:title>
  <dc:creator>Microsoft Office User</dc:creator>
  <cp:lastModifiedBy>Microsoft Office User</cp:lastModifiedBy>
  <cp:revision>84</cp:revision>
  <dcterms:created xsi:type="dcterms:W3CDTF">2019-06-28T08:25:52Z</dcterms:created>
  <dcterms:modified xsi:type="dcterms:W3CDTF">2021-05-06T10:58:44Z</dcterms:modified>
</cp:coreProperties>
</file>